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7" r:id="rId2"/>
    <p:sldId id="258" r:id="rId3"/>
    <p:sldId id="263" r:id="rId4"/>
    <p:sldId id="262" r:id="rId5"/>
    <p:sldId id="266" r:id="rId6"/>
    <p:sldId id="257" r:id="rId7"/>
    <p:sldId id="260" r:id="rId8"/>
    <p:sldId id="261" r:id="rId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5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1F348-3EC0-48A9-9683-6A02729B9E92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96266-354F-4DBA-80D5-0E532198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9986-0A97-4B63-B265-146A311E36C6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1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39FF-7427-4FA6-85E4-F1F4C65ADE53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5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714D-A89B-4D3E-8983-5361D7D34719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6E44-808B-47F9-AE6B-FFC783FA89DA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3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BC19-A988-404E-B113-A65D49691094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7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A4CA-CDA1-4BE8-8772-42FD23D5CD74}" type="datetime1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5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6CF1-842E-4FFD-BB25-D96EEEBAB35D}" type="datetime1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5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81D-217D-49A7-AD2E-A5807E921205}" type="datetime1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1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6013-2307-4620-9BD0-5B5B6EDDCE66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9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A6A-A041-424C-9851-8199BA4CC915}" type="datetime1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7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C48-04B1-4DDB-B5F7-29E71A0CA5B6}" type="datetime1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FAE52-8E8F-4547-9ED5-11378A0E0B00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BCFB8-CB1A-4445-80F0-4242BC16E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4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shinkevich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38FECB-30B0-8D66-6E8E-626745740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209" y="1482549"/>
            <a:ext cx="11229975" cy="145612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стол: ТЕХНОЛОГИЧЕСКИЙ СУВЕРЕНИТЕТ: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РЕГИОНАЛЬНОЙ ПОЛИТИКИ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 РЕГИОНОВ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4EAAB9F-52C7-89B5-1FD6-E128A1AB3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12" y="3079298"/>
            <a:ext cx="10483558" cy="961084"/>
          </a:xfrm>
        </p:spPr>
        <p:txBody>
          <a:bodyPr>
            <a:normAutofit lnSpcReduction="10000"/>
          </a:bodyPr>
          <a:lstStyle/>
          <a:p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суверенитета </a:t>
            </a:r>
          </a:p>
          <a:p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цифровых технологий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7D55D094-EFC0-A40E-3686-FADAA89AC76B}"/>
              </a:ext>
            </a:extLst>
          </p:cNvPr>
          <p:cNvSpPr txBox="1">
            <a:spLocks/>
          </p:cNvSpPr>
          <p:nvPr/>
        </p:nvSpPr>
        <p:spPr>
          <a:xfrm>
            <a:off x="1734845" y="6301842"/>
            <a:ext cx="9144000" cy="5561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мая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2060F7-55AB-3215-C947-B291075EDFFA}"/>
              </a:ext>
            </a:extLst>
          </p:cNvPr>
          <p:cNvSpPr txBox="1"/>
          <p:nvPr/>
        </p:nvSpPr>
        <p:spPr>
          <a:xfrm>
            <a:off x="2819400" y="4582933"/>
            <a:ext cx="93030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4940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технических наук, доктор экономических наук, профессор,</a:t>
            </a:r>
          </a:p>
          <a:p>
            <a:pPr algn="r" defTabSz="114940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логистики и управления</a:t>
            </a:r>
          </a:p>
          <a:p>
            <a:pPr algn="r" defTabSz="114940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научно-проектной деятельности ИУИ</a:t>
            </a:r>
          </a:p>
          <a:p>
            <a:pPr algn="r" defTabSz="114940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диссертационного совета 24.2.312.08</a:t>
            </a:r>
          </a:p>
          <a:p>
            <a:pPr algn="r" defTabSz="114940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национальный исследовательский технологический университет </a:t>
            </a:r>
          </a:p>
        </p:txBody>
      </p:sp>
      <p:pic>
        <p:nvPicPr>
          <p:cNvPr id="7" name="object 3">
            <a:extLst>
              <a:ext uri="{FF2B5EF4-FFF2-40B4-BE49-F238E27FC236}">
                <a16:creationId xmlns="" xmlns:a16="http://schemas.microsoft.com/office/drawing/2014/main" id="{472AB213-5776-6F1A-564E-40EA332DE2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209" y="190899"/>
            <a:ext cx="1106195" cy="1035862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C08FE73A-95AB-F903-8193-1711366B4F36}"/>
              </a:ext>
            </a:extLst>
          </p:cNvPr>
          <p:cNvSpPr txBox="1">
            <a:spLocks/>
          </p:cNvSpPr>
          <p:nvPr/>
        </p:nvSpPr>
        <p:spPr>
          <a:xfrm>
            <a:off x="1904692" y="4076141"/>
            <a:ext cx="10122824" cy="5143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Иванович Шинкевич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FC74332-39F6-5B21-EE45-3BF8ADC95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94" y="263442"/>
            <a:ext cx="3351943" cy="6675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8E2C88D2-0A99-368A-D9D6-F5B7CC109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27" y="277940"/>
            <a:ext cx="1517662" cy="63547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Шрифт, логотип,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BA94FF4-2D39-3C36-A888-FB3FE4721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43" y="277940"/>
            <a:ext cx="1799082" cy="59969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рона, символ,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EB8720FB-877E-48B7-BDA8-655D169B1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15" y="171251"/>
            <a:ext cx="2376872" cy="6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9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4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регионов-лидеров по уровню цифровой трансформации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81" y="1815302"/>
            <a:ext cx="6326819" cy="4287637"/>
          </a:xfrm>
          <a:prstGeom prst="rect">
            <a:avLst/>
          </a:prstGeom>
        </p:spPr>
      </p:pic>
      <p:graphicFrame>
        <p:nvGraphicFramePr>
          <p:cNvPr id="3" name="Таблица 6">
            <a:extLst>
              <a:ext uri="{FF2B5EF4-FFF2-40B4-BE49-F238E27FC236}">
                <a16:creationId xmlns="" xmlns:a16="http://schemas.microsoft.com/office/drawing/2014/main" id="{D4E2B46D-0948-54A7-4FE5-732810191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291557"/>
              </p:ext>
            </p:extLst>
          </p:nvPr>
        </p:nvGraphicFramePr>
        <p:xfrm>
          <a:off x="199196" y="1815302"/>
          <a:ext cx="5523942" cy="418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65">
                  <a:extLst>
                    <a:ext uri="{9D8B030D-6E8A-4147-A177-3AD203B41FA5}">
                      <a16:colId xmlns="" xmlns:a16="http://schemas.microsoft.com/office/drawing/2014/main" val="3204469582"/>
                    </a:ext>
                  </a:extLst>
                </a:gridCol>
                <a:gridCol w="3612749">
                  <a:extLst>
                    <a:ext uri="{9D8B030D-6E8A-4147-A177-3AD203B41FA5}">
                      <a16:colId xmlns="" xmlns:a16="http://schemas.microsoft.com/office/drawing/2014/main" val="1059364970"/>
                    </a:ext>
                  </a:extLst>
                </a:gridCol>
                <a:gridCol w="1454428">
                  <a:extLst>
                    <a:ext uri="{9D8B030D-6E8A-4147-A177-3AD203B41FA5}">
                      <a16:colId xmlns="" xmlns:a16="http://schemas.microsoft.com/office/drawing/2014/main" val="4137558211"/>
                    </a:ext>
                  </a:extLst>
                </a:gridCol>
              </a:tblGrid>
              <a:tr h="58607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 рейтинга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0205149"/>
                  </a:ext>
                </a:extLst>
              </a:tr>
              <a:tr h="334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Ямало-Ненецкий автономный округ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1634656"/>
                  </a:ext>
                </a:extLst>
              </a:tr>
              <a:tr h="334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3166016"/>
                  </a:ext>
                </a:extLst>
              </a:tr>
              <a:tr h="5860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автономный округ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8922329"/>
                  </a:ext>
                </a:extLst>
              </a:tr>
              <a:tr h="334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0448650"/>
                  </a:ext>
                </a:extLst>
              </a:tr>
              <a:tr h="334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2581916"/>
                  </a:ext>
                </a:extLst>
              </a:tr>
              <a:tr h="334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7162013"/>
                  </a:ext>
                </a:extLst>
              </a:tr>
              <a:tr h="334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5605577"/>
                  </a:ext>
                </a:extLst>
              </a:tr>
              <a:tr h="334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0845825"/>
                  </a:ext>
                </a:extLst>
              </a:tr>
              <a:tr h="334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6015862"/>
                  </a:ext>
                </a:extLst>
              </a:tr>
              <a:tr h="334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260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81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3">
            <a:extLst>
              <a:ext uri="{FF2B5EF4-FFF2-40B4-BE49-F238E27FC236}">
                <a16:creationId xmlns="" xmlns:a16="http://schemas.microsoft.com/office/drawing/2014/main" id="{040DFF6C-D12F-4ED0-BBC1-53ADE157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02"/>
          <a:stretch>
            <a:fillRect/>
          </a:stretch>
        </p:blipFill>
        <p:spPr bwMode="auto">
          <a:xfrm>
            <a:off x="6096000" y="570202"/>
            <a:ext cx="5934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Рисунок 24">
            <a:extLst>
              <a:ext uri="{FF2B5EF4-FFF2-40B4-BE49-F238E27FC236}">
                <a16:creationId xmlns="" xmlns:a16="http://schemas.microsoft.com/office/drawing/2014/main" id="{7A648851-7935-42EA-806A-75C08253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09" y="2265648"/>
            <a:ext cx="53816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383C74BD-5F77-46F6-A92F-673A285DC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951679A0-EFFC-4368-BE6A-8D04C9C1B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0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82F7E035-1100-47A5-A7B3-472317FB8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909" y="3217500"/>
            <a:ext cx="56578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затрат организаций на ИКТ по промышленным видам экономической деятельности (в 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общего объема затрат на ИКТ)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20" name="Рисунок 13">
            <a:extLst>
              <a:ext uri="{FF2B5EF4-FFF2-40B4-BE49-F238E27FC236}">
                <a16:creationId xmlns="" xmlns:a16="http://schemas.microsoft.com/office/drawing/2014/main" id="{0BAB6B0C-E9BE-4AF3-8190-A832FAAA1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"/>
          <a:stretch>
            <a:fillRect/>
          </a:stretch>
        </p:blipFill>
        <p:spPr bwMode="auto">
          <a:xfrm>
            <a:off x="590056" y="540954"/>
            <a:ext cx="28384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Рисунок 14">
            <a:extLst>
              <a:ext uri="{FF2B5EF4-FFF2-40B4-BE49-F238E27FC236}">
                <a16:creationId xmlns="" xmlns:a16="http://schemas.microsoft.com/office/drawing/2014/main" id="{782C34B4-995F-4EA7-AD5C-8B3C7482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20" y="1495582"/>
            <a:ext cx="18859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Рисунок 15">
            <a:extLst>
              <a:ext uri="{FF2B5EF4-FFF2-40B4-BE49-F238E27FC236}">
                <a16:creationId xmlns="" xmlns:a16="http://schemas.microsoft.com/office/drawing/2014/main" id="{0567A14D-9FA2-46B1-8077-B2FE0157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10" y="2761022"/>
            <a:ext cx="51339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D705F740-68E6-4FD1-869B-143B693B3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082229C1-9F3C-4091-86AC-086EC7941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7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3B41B1EE-66E2-4B9E-ABE6-2908EEFAB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4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2">
            <a:extLst>
              <a:ext uri="{FF2B5EF4-FFF2-40B4-BE49-F238E27FC236}">
                <a16:creationId xmlns="" xmlns:a16="http://schemas.microsoft.com/office/drawing/2014/main" id="{8DBC7AAE-C7E3-4C63-A94E-56FE07002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52" y="3168610"/>
            <a:ext cx="57484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CRM-, ERP-, SCM-систем в организациях по видам экономической деятельности (в % от общего числа организаций предпринимательского сектора)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="" xmlns:a16="http://schemas.microsoft.com/office/drawing/2014/main" id="{B55A93DF-91BF-49B8-B64D-FAACDBC10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25" name="Picture 13">
            <a:extLst>
              <a:ext uri="{FF2B5EF4-FFF2-40B4-BE49-F238E27FC236}">
                <a16:creationId xmlns="" xmlns:a16="http://schemas.microsoft.com/office/drawing/2014/main" id="{B0F7D14C-99D1-4A21-B548-514FC2FFC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5" y="4005812"/>
            <a:ext cx="3594130" cy="225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5">
            <a:extLst>
              <a:ext uri="{FF2B5EF4-FFF2-40B4-BE49-F238E27FC236}">
                <a16:creationId xmlns="" xmlns:a16="http://schemas.microsoft.com/office/drawing/2014/main" id="{045B8774-2FB9-408D-9147-A94CE0CEC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71" y="6186680"/>
            <a:ext cx="5193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затрат на реконструкцию на операционную эффективность нефтехимического предприятия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="" xmlns:a16="http://schemas.microsoft.com/office/drawing/2014/main" id="{075895AC-8F3D-4BC4-864B-2A3CAD438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28" name="Рисунок 1029">
            <a:extLst>
              <a:ext uri="{FF2B5EF4-FFF2-40B4-BE49-F238E27FC236}">
                <a16:creationId xmlns="" xmlns:a16="http://schemas.microsoft.com/office/drawing/2014/main" id="{ADD99718-048F-4B90-901C-104E5DA4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46" y="3912016"/>
            <a:ext cx="3594130" cy="226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8">
            <a:extLst>
              <a:ext uri="{FF2B5EF4-FFF2-40B4-BE49-F238E27FC236}">
                <a16:creationId xmlns="" xmlns:a16="http://schemas.microsoft.com/office/drawing/2014/main" id="{35EF1E69-42F1-4953-9E10-358D6BB2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9857" y="6216942"/>
            <a:ext cx="5393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развития цифровых решений на нефтехимических предприятиях (на примере Лукойл)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30267" y="6419615"/>
            <a:ext cx="2743200" cy="365125"/>
          </a:xfrm>
        </p:spPr>
        <p:txBody>
          <a:bodyPr/>
          <a:lstStyle/>
          <a:p>
            <a:fld id="{C62EDB08-40C9-44BE-9E9F-2C6C6E4F7A67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288045" y="73259"/>
            <a:ext cx="7539536" cy="63789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цифровой трансформации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45710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4C239DA-A3D5-4AD6-94A3-7456D2D6A57C}"/>
              </a:ext>
            </a:extLst>
          </p:cNvPr>
          <p:cNvSpPr/>
          <p:nvPr/>
        </p:nvSpPr>
        <p:spPr>
          <a:xfrm>
            <a:off x="7158584" y="1622687"/>
            <a:ext cx="48884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 Тенденции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ресурсоэффективности нефтехимических предприятий в российской промышленности характеризуются следующим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положительными моментами: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сокращение энергоемкости валовой добавленной стоимости;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потребления топливно-энергетических ресурсов на одного занятого;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увеличение доли доля энергетических ресурсов, производимых с использованием возобновляемых источников энергии; 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при сохранении отрицательных трендов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рост электровооруженности труда и преобладание энергетических ресурсов «тяжелой» химии.</a:t>
            </a:r>
            <a:endParaRPr lang="ru-RU" dirty="0"/>
          </a:p>
        </p:txBody>
      </p:sp>
      <p:pic>
        <p:nvPicPr>
          <p:cNvPr id="8" name="Рисунок 27">
            <a:extLst>
              <a:ext uri="{FF2B5EF4-FFF2-40B4-BE49-F238E27FC236}">
                <a16:creationId xmlns="" xmlns:a16="http://schemas.microsoft.com/office/drawing/2014/main" id="{F4F4D04D-1474-4F67-AE1C-EEE689BD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3" y="1497790"/>
            <a:ext cx="7013581" cy="34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54D8CE78-659A-4BDA-A24D-1C0A12AFF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03" y="4701788"/>
            <a:ext cx="701358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Цепочка создания ценности на цифровом заводе нефтехимической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промышленности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* Государственная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информационная система в области энергосбережения и повышения энергетической эффективности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DB08-40C9-44BE-9E9F-2C6C6E4F7A67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8571" y="261459"/>
            <a:ext cx="10515600" cy="8748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микроуровне управления (нефтехимические предприятия Республики Татарстан)</a:t>
            </a:r>
          </a:p>
        </p:txBody>
      </p:sp>
    </p:spTree>
    <p:extLst>
      <p:ext uri="{BB962C8B-B14F-4D97-AF65-F5344CB8AC3E}">
        <p14:creationId xmlns:p14="http://schemas.microsoft.com/office/powerpoint/2010/main" val="184213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54D8CE78-659A-4BDA-A24D-1C0A12AFF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20847"/>
            <a:ext cx="62291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цифровых проектов на ПАО «Нижнекамскнефтехим» в рамках Стратегии развития IT-систем до 2024 года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DB08-40C9-44BE-9E9F-2C6C6E4F7A67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8571" y="261459"/>
            <a:ext cx="10515600" cy="8748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микроуровне управления (нефтехимические предприятия Республики Татарстан)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54B84279-A5B1-444D-FE5A-82DB6114F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71">
            <a:extLst>
              <a:ext uri="{FF2B5EF4-FFF2-40B4-BE49-F238E27FC236}">
                <a16:creationId xmlns="" xmlns:a16="http://schemas.microsoft.com/office/drawing/2014/main" id="{928EDF54-0D95-FAC7-5AE7-1DC1218BD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>
            <a:fillRect/>
          </a:stretch>
        </p:blipFill>
        <p:spPr bwMode="auto">
          <a:xfrm>
            <a:off x="437965" y="1319180"/>
            <a:ext cx="5220071" cy="45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0498DB6-A327-DE5B-7A86-BFB623F18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Рисунок 1029">
            <a:extLst>
              <a:ext uri="{FF2B5EF4-FFF2-40B4-BE49-F238E27FC236}">
                <a16:creationId xmlns="" xmlns:a16="http://schemas.microsoft.com/office/drawing/2014/main" id="{D9EBCA80-66F0-D6D6-54F2-B6A91652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60" y="1499812"/>
            <a:ext cx="5807075" cy="36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A1FC7991-059F-83AA-90DE-F17185A0D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512945"/>
            <a:ext cx="62291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развития цифровых решений на нефтехимических предприятиях (на примере Лукойл)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2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1585712"/>
            <a:ext cx="6172200" cy="11193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НАУЧНО-ТЕХНОЛОГИЧЕСКОГО РАЗВИТИЯ РЕСПУБЛИКИ ТАТАРСТАН НА 2022–2030 ГОДЫ «КАЗАНЫШ»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(пер. с татар.– «достижение, успех, победа»)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2854325"/>
            <a:ext cx="6019800" cy="225107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«Ключевые технологические треки»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Отраслевое направление подпрограммы «Ключевые технологические треки» – «Формирование суверенитета данных: информационно-телекоммуникационные технологии и защита информации»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5884BB8-DB3C-8235-C535-46C98BF5DA54}"/>
              </a:ext>
            </a:extLst>
          </p:cNvPr>
          <p:cNvSpPr txBox="1">
            <a:spLocks/>
          </p:cNvSpPr>
          <p:nvPr/>
        </p:nvSpPr>
        <p:spPr>
          <a:xfrm>
            <a:off x="819150" y="391712"/>
            <a:ext cx="10839450" cy="579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суверенитета в сфере цифровых технологий в Республике Татарстан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5777EDB-D315-AEA5-B470-6B4855314C15}"/>
              </a:ext>
            </a:extLst>
          </p:cNvPr>
          <p:cNvSpPr txBox="1">
            <a:spLocks/>
          </p:cNvSpPr>
          <p:nvPr/>
        </p:nvSpPr>
        <p:spPr>
          <a:xfrm>
            <a:off x="6477000" y="1379537"/>
            <a:ext cx="54578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В ХОДЕ ИСПОЛНЕНИЯ ПРОГРАММЫ СТРАТЕГИЧЕСКОГО АКАДЕМИЧЕСКОГО ЛИДЕРСТВА «ПРИОРИТЕТ-2030»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0BA99545-5409-5E49-FC18-EBF10EBD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54325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51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оценки результатов, ожидаемые конечные цели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инновационного развития отраслей информационных технологий, информационной безопасности и электронной промышленности, увеличения доли продукции этой отрасли в валовом внутреннем продукте, в структуре экспорта страны на 10% к 2026 году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 более 50% организаций Республики Татарстан к уровню цифровой зрелости к 2024 году;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перехода более 75% организаций Республики Татарстан к уровню цифровой зрелости к 2026 году;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перехода 100% организаций Республики Татарстан к уровню цифровой зрелости к 2030 году;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количества крупных организаций Республики Татарстан и Российской Федерации, использующих российскую цифровую платформу управления на основе суверенитета данных, – 50 единиц к 2030 году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0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137" y="610875"/>
            <a:ext cx="10515600" cy="100486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792" y="2388094"/>
            <a:ext cx="8424909" cy="34356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Шинкевич Алексей Иванович</a:t>
            </a:r>
          </a:p>
          <a:p>
            <a:pPr marL="0" indent="0">
              <a:buNone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доктор экономических наук, доктор технических наук, профессор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зам. директора по научно-проектной деятельности ИУИ,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заведующий кафедрой логистики и управления КНИТУ,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председатель диссертационного совета 24.2.312.08</a:t>
            </a:r>
            <a:endParaRPr lang="ru-RU" sz="3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Контакты:</a:t>
            </a:r>
            <a:endParaRPr lang="ru-RU" sz="3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ashinkevich@mail.ru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ShinkevichAI@corp.knrtu.ru</a:t>
            </a:r>
            <a:endParaRPr lang="ru-RU" sz="3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(8-843) 231-43-13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CFB8-CB1A-4445-80F0-4242BC16EC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55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421</Words>
  <Application>Microsoft Office PowerPoint</Application>
  <PresentationFormat>Произвольный</PresentationFormat>
  <Paragraphs>91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Круглый стол: ТЕХНОЛОГИЧЕСКИЙ СУВЕРЕНИТЕТ: ОПЫТ РЕГИОНАЛЬНОЙ ПОЛИТИКИ ВЕДУЩИХ РЕГИОНОВ</vt:lpstr>
      <vt:lpstr>10 регионов-лидеров по уровню цифровой трансформации</vt:lpstr>
      <vt:lpstr>Характеристика цифровой трансформации промышленности</vt:lpstr>
      <vt:lpstr>Особенности цифровизации на микроуровне управления (нефтехимические предприятия Республики Татарстан)</vt:lpstr>
      <vt:lpstr>Особенности цифровизации на микроуровне управления (нефтехимические предприятия Республики Татарстан)</vt:lpstr>
      <vt:lpstr>ГОСУДАРСТВЕННАЯ ПРОГРАММА НАУЧНО-ТЕХНОЛОГИЧЕСКОГО РАЗВИТИЯ РЕСПУБЛИКИ ТАТАРСТАН НА 2022–2030 ГОДЫ «КАЗАНЫШ» (пер. с татар.– «достижение, успех, победа») </vt:lpstr>
      <vt:lpstr>Индикаторы оценки результатов, ожидаемые конечные цели</vt:lpstr>
      <vt:lpstr>Благодарим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суверенитета  в сфере цифровых технологий</dc:title>
  <dc:creator>Света</dc:creator>
  <cp:lastModifiedBy>Наира Вартовна Барсегян</cp:lastModifiedBy>
  <cp:revision>24</cp:revision>
  <dcterms:created xsi:type="dcterms:W3CDTF">2023-05-02T08:17:59Z</dcterms:created>
  <dcterms:modified xsi:type="dcterms:W3CDTF">2023-05-24T11:27:15Z</dcterms:modified>
</cp:coreProperties>
</file>