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1" r:id="rId3"/>
    <p:sldId id="343" r:id="rId4"/>
    <p:sldId id="344" r:id="rId5"/>
    <p:sldId id="345" r:id="rId6"/>
    <p:sldId id="347" r:id="rId7"/>
    <p:sldId id="348" r:id="rId8"/>
    <p:sldId id="349" r:id="rId9"/>
    <p:sldId id="346" r:id="rId10"/>
    <p:sldId id="357" r:id="rId11"/>
    <p:sldId id="368" r:id="rId12"/>
    <p:sldId id="367" r:id="rId13"/>
    <p:sldId id="342" r:id="rId14"/>
    <p:sldId id="340" r:id="rId15"/>
    <p:sldId id="370" r:id="rId16"/>
    <p:sldId id="364" r:id="rId17"/>
    <p:sldId id="374" r:id="rId18"/>
    <p:sldId id="365" r:id="rId19"/>
    <p:sldId id="371" r:id="rId20"/>
    <p:sldId id="366" r:id="rId21"/>
    <p:sldId id="372" r:id="rId22"/>
    <p:sldId id="257" r:id="rId23"/>
    <p:sldId id="360" r:id="rId24"/>
    <p:sldId id="359" r:id="rId25"/>
    <p:sldId id="363" r:id="rId26"/>
    <p:sldId id="375" r:id="rId27"/>
    <p:sldId id="3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выборки по видам деятельности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/>
              <a:t>Структура выборки по видам деятельности</a:t>
            </a:r>
          </a:p>
          <a:p>
            <a:pPr>
              <a:defRPr sz="2400"/>
            </a:pPr>
            <a:r>
              <a:rPr lang="ru-RU" sz="2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70275610056355"/>
          <c:y val="0.13252095921292117"/>
          <c:w val="0.51363371853167461"/>
          <c:h val="0.871912611565438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C-4F7D-9FE4-114D38A3DF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C-4F7D-9FE4-114D38A3D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C-4F7D-9FE4-114D38A3D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C-4F7D-9FE4-114D38A3DF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C-4F7D-9FE4-114D38A3DF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C-4F7D-9FE4-114D38A3DF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C-4F7D-9FE4-114D38A3DF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C-4F7D-9FE4-114D38A3DF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C-4F7D-9FE4-114D38A3DF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C-4F7D-9FE4-114D38A3DF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9C-4F7D-9FE4-114D38A3DF1D}"/>
              </c:ext>
            </c:extLst>
          </c:dPt>
          <c:cat>
            <c:strRef>
              <c:f>'для 400 комп'!$O$17:$O$27</c:f>
              <c:strCache>
                <c:ptCount val="11"/>
                <c:pt idx="0">
                  <c:v>10.89.4 </c:v>
                </c:pt>
                <c:pt idx="1">
                  <c:v>10.91.3 </c:v>
                </c:pt>
                <c:pt idx="2">
                  <c:v>20.13 </c:v>
                </c:pt>
                <c:pt idx="3">
                  <c:v>20.14 </c:v>
                </c:pt>
                <c:pt idx="4">
                  <c:v>20.14.7 </c:v>
                </c:pt>
                <c:pt idx="5">
                  <c:v>20.20 </c:v>
                </c:pt>
                <c:pt idx="6">
                  <c:v>21.1 </c:v>
                </c:pt>
                <c:pt idx="7">
                  <c:v>21.2 </c:v>
                </c:pt>
                <c:pt idx="8">
                  <c:v>21.20.1 </c:v>
                </c:pt>
                <c:pt idx="9">
                  <c:v>21.20.2 </c:v>
                </c:pt>
                <c:pt idx="10">
                  <c:v>72.11 </c:v>
                </c:pt>
              </c:strCache>
            </c:strRef>
          </c:cat>
          <c:val>
            <c:numRef>
              <c:f>'для 400 комп'!$P$17:$P$27</c:f>
              <c:numCache>
                <c:formatCode>General</c:formatCode>
                <c:ptCount val="11"/>
                <c:pt idx="0">
                  <c:v>17</c:v>
                </c:pt>
                <c:pt idx="1">
                  <c:v>21</c:v>
                </c:pt>
                <c:pt idx="2">
                  <c:v>6</c:v>
                </c:pt>
                <c:pt idx="3">
                  <c:v>12</c:v>
                </c:pt>
                <c:pt idx="4">
                  <c:v>8</c:v>
                </c:pt>
                <c:pt idx="5">
                  <c:v>33</c:v>
                </c:pt>
                <c:pt idx="6">
                  <c:v>87</c:v>
                </c:pt>
                <c:pt idx="7">
                  <c:v>52</c:v>
                </c:pt>
                <c:pt idx="8">
                  <c:v>40</c:v>
                </c:pt>
                <c:pt idx="9">
                  <c:v>70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09C-4F7D-9FE4-114D38A3D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0484455794018041"/>
          <c:w val="0.22200283899554255"/>
          <c:h val="0.76698042100091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Бизнес-демография компаний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'для 400 комп'!$B$1</c:f>
              <c:strCache>
                <c:ptCount val="1"/>
                <c:pt idx="0">
                  <c:v>Создано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'для 400 комп'!$A$2:$A$34</c:f>
              <c:numCache>
                <c:formatCode>General</c:formatCode>
                <c:ptCount val="33"/>
                <c:pt idx="0">
                  <c:v>1988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'для 400 комп'!$B$2:$B$34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16</c:v>
                </c:pt>
                <c:pt idx="4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15</c:v>
                </c:pt>
                <c:pt idx="11">
                  <c:v>5</c:v>
                </c:pt>
                <c:pt idx="12">
                  <c:v>15</c:v>
                </c:pt>
                <c:pt idx="13">
                  <c:v>21</c:v>
                </c:pt>
                <c:pt idx="14">
                  <c:v>10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13</c:v>
                </c:pt>
                <c:pt idx="19">
                  <c:v>11</c:v>
                </c:pt>
                <c:pt idx="20">
                  <c:v>10</c:v>
                </c:pt>
                <c:pt idx="21">
                  <c:v>17</c:v>
                </c:pt>
                <c:pt idx="22">
                  <c:v>18</c:v>
                </c:pt>
                <c:pt idx="23">
                  <c:v>9</c:v>
                </c:pt>
                <c:pt idx="24">
                  <c:v>15</c:v>
                </c:pt>
                <c:pt idx="25">
                  <c:v>18</c:v>
                </c:pt>
                <c:pt idx="26">
                  <c:v>21</c:v>
                </c:pt>
                <c:pt idx="27">
                  <c:v>25</c:v>
                </c:pt>
                <c:pt idx="28">
                  <c:v>24</c:v>
                </c:pt>
                <c:pt idx="29">
                  <c:v>26</c:v>
                </c:pt>
                <c:pt idx="30">
                  <c:v>15</c:v>
                </c:pt>
                <c:pt idx="31">
                  <c:v>18</c:v>
                </c:pt>
                <c:pt idx="3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3-43C0-BE56-BCB25CBA821D}"/>
            </c:ext>
          </c:extLst>
        </c:ser>
        <c:ser>
          <c:idx val="1"/>
          <c:order val="1"/>
          <c:tx>
            <c:strRef>
              <c:f>'для 400 комп'!$C$1</c:f>
              <c:strCache>
                <c:ptCount val="1"/>
                <c:pt idx="0">
                  <c:v>Ликвидировано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'для 400 комп'!$A$2:$A$34</c:f>
              <c:numCache>
                <c:formatCode>General</c:formatCode>
                <c:ptCount val="33"/>
                <c:pt idx="0">
                  <c:v>1988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'для 400 комп'!$C$2:$C$34</c:f>
              <c:numCache>
                <c:formatCode>General</c:formatCode>
                <c:ptCount val="33"/>
                <c:pt idx="27">
                  <c:v>32</c:v>
                </c:pt>
                <c:pt idx="28">
                  <c:v>27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3-43C0-BE56-BCB25CBA8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052480"/>
        <c:axId val="309053040"/>
      </c:barChart>
      <c:catAx>
        <c:axId val="3090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53040"/>
        <c:crosses val="autoZero"/>
        <c:auto val="1"/>
        <c:lblAlgn val="ctr"/>
        <c:lblOffset val="100"/>
        <c:noMultiLvlLbl val="0"/>
      </c:catAx>
      <c:valAx>
        <c:axId val="30905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по видам деятельности, число компаний</a:t>
            </a:r>
          </a:p>
        </c:rich>
      </c:tx>
      <c:layout>
        <c:manualLayout>
          <c:xMode val="edge"/>
          <c:yMode val="edge"/>
          <c:x val="0.16037411190939679"/>
          <c:y val="1.5129874974685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139849218224767E-2"/>
          <c:y val="0.17163252677031418"/>
          <c:w val="0.50710133135740332"/>
          <c:h val="0.79638103096196322"/>
        </c:manualLayout>
      </c:layout>
      <c:pieChart>
        <c:varyColors val="1"/>
        <c:ser>
          <c:idx val="0"/>
          <c:order val="0"/>
          <c:tx>
            <c:strRef>
              <c:f>'для 137 комп'!$O$29</c:f>
              <c:strCache>
                <c:ptCount val="1"/>
                <c:pt idx="0">
                  <c:v>Число компаний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0-4D89-B8F3-2394E0BE18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0-4D89-B8F3-2394E0BE18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0-4D89-B8F3-2394E0BE18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B0-4D89-B8F3-2394E0BE18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B0-4D89-B8F3-2394E0BE18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B0-4D89-B8F3-2394E0BE18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B0-4D89-B8F3-2394E0BE18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B0-4D89-B8F3-2394E0BE1873}"/>
              </c:ext>
            </c:extLst>
          </c:dPt>
          <c:dLbls>
            <c:dLbl>
              <c:idx val="6"/>
              <c:layout>
                <c:manualLayout>
                  <c:x val="-3.1987031362034353E-2"/>
                  <c:y val="3.755963326911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B0-4D89-B8F3-2394E0BE1873}"/>
                </c:ext>
              </c:extLst>
            </c:dLbl>
            <c:dLbl>
              <c:idx val="7"/>
              <c:layout>
                <c:manualLayout>
                  <c:x val="3.9382197146931586E-3"/>
                  <c:y val="-5.930567407146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B0-4D89-B8F3-2394E0BE1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'для 137 комп'!$N$30:$N$37</c:f>
              <c:strCache>
                <c:ptCount val="8"/>
                <c:pt idx="0">
                  <c:v>Пищевые ферменты</c:v>
                </c:pt>
                <c:pt idx="1">
                  <c:v>Кормовые белки, премиксы..</c:v>
                </c:pt>
                <c:pt idx="2">
                  <c:v>Прочие неорг. химические</c:v>
                </c:pt>
                <c:pt idx="3">
                  <c:v>Прочие орг. химические</c:v>
                </c:pt>
                <c:pt idx="4">
                  <c:v>Пестициды </c:v>
                </c:pt>
                <c:pt idx="5">
                  <c:v>Фармацевтические субстанции</c:v>
                </c:pt>
                <c:pt idx="6">
                  <c:v>Лекарственные препараты </c:v>
                </c:pt>
                <c:pt idx="7">
                  <c:v>Научные исследования </c:v>
                </c:pt>
              </c:strCache>
            </c:strRef>
          </c:cat>
          <c:val>
            <c:numRef>
              <c:f>'для 137 комп'!$O$30:$O$37</c:f>
              <c:numCache>
                <c:formatCode>General</c:formatCode>
                <c:ptCount val="8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  <c:pt idx="4">
                  <c:v>14</c:v>
                </c:pt>
                <c:pt idx="5">
                  <c:v>23</c:v>
                </c:pt>
                <c:pt idx="6">
                  <c:v>70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B0-4D89-B8F3-2394E0BE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959929926876746"/>
          <c:y val="0.12455696297768531"/>
          <c:w val="0.34318745040590859"/>
          <c:h val="0.84757394713462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Структура по регионам СФО, число компаний</a:t>
            </a:r>
          </a:p>
        </c:rich>
      </c:tx>
      <c:layout>
        <c:manualLayout>
          <c:xMode val="edge"/>
          <c:yMode val="edge"/>
          <c:x val="0.164116274458220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62993949978428"/>
          <c:y val="0.14981312335958002"/>
          <c:w val="0.45227070244993189"/>
          <c:h val="0.840476290463691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90-4927-A6AD-201F340123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90-4927-A6AD-201F340123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90-4927-A6AD-201F340123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90-4927-A6AD-201F340123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90-4927-A6AD-201F340123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90-4927-A6AD-201F340123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90-4927-A6AD-201F340123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90-4927-A6AD-201F340123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90-4927-A6AD-201F340123D8}"/>
              </c:ext>
            </c:extLst>
          </c:dPt>
          <c:dLbls>
            <c:dLbl>
              <c:idx val="0"/>
              <c:layout>
                <c:manualLayout>
                  <c:x val="1.4120483316256229E-2"/>
                  <c:y val="-6.254558180227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90-4927-A6AD-201F340123D8}"/>
                </c:ext>
              </c:extLst>
            </c:dLbl>
            <c:dLbl>
              <c:idx val="6"/>
              <c:layout>
                <c:manualLayout>
                  <c:x val="2.1524495459611985E-2"/>
                  <c:y val="4.1050918635170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18955321889132E-2"/>
                      <c:h val="0.121111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090-4927-A6AD-201F340123D8}"/>
                </c:ext>
              </c:extLst>
            </c:dLbl>
            <c:dLbl>
              <c:idx val="8"/>
              <c:layout>
                <c:manualLayout>
                  <c:x val="-7.7556165656885986E-2"/>
                  <c:y val="-4.2747156605424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90-4927-A6AD-201F34012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'для 137 комп'!$R$2:$R$10</c:f>
              <c:strCache>
                <c:ptCount val="9"/>
                <c:pt idx="0">
                  <c:v>Новосибирская область</c:v>
                </c:pt>
                <c:pt idx="1">
                  <c:v>Алтайский край</c:v>
                </c:pt>
                <c:pt idx="2">
                  <c:v>Томская область</c:v>
                </c:pt>
                <c:pt idx="3">
                  <c:v>Иркутская область</c:v>
                </c:pt>
                <c:pt idx="4">
                  <c:v>Красноярский край</c:v>
                </c:pt>
                <c:pt idx="5">
                  <c:v>Респ Алтай</c:v>
                </c:pt>
                <c:pt idx="6">
                  <c:v>Омская область</c:v>
                </c:pt>
                <c:pt idx="7">
                  <c:v>Кемеровская область</c:v>
                </c:pt>
                <c:pt idx="8">
                  <c:v>Хакасия</c:v>
                </c:pt>
              </c:strCache>
            </c:strRef>
          </c:cat>
          <c:val>
            <c:numRef>
              <c:f>'для 137 комп'!$S$2:$S$10</c:f>
              <c:numCache>
                <c:formatCode>General</c:formatCode>
                <c:ptCount val="9"/>
                <c:pt idx="0">
                  <c:v>69</c:v>
                </c:pt>
                <c:pt idx="1">
                  <c:v>25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90-4927-A6AD-201F3401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668281537387554"/>
          <c:y val="7.0742607174103231E-2"/>
          <c:w val="0.29737192124859396"/>
          <c:h val="0.920368503937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Выручка, тыс. руб.</a:t>
            </a:r>
          </a:p>
        </c:rich>
      </c:tx>
      <c:layout>
        <c:manualLayout>
          <c:xMode val="edge"/>
          <c:yMode val="edge"/>
          <c:x val="0.25659481768254372"/>
          <c:y val="2.45668094893748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683147900190722E-2"/>
          <c:y val="3.8470363288718938E-2"/>
          <c:w val="0.90566910134559586"/>
          <c:h val="0.70063191478652653"/>
        </c:manualLayout>
      </c:layout>
      <c:lineChart>
        <c:grouping val="standard"/>
        <c:varyColors val="0"/>
        <c:ser>
          <c:idx val="0"/>
          <c:order val="0"/>
          <c:tx>
            <c:strRef>
              <c:f>крупнейшие!$A$119</c:f>
              <c:strCache>
                <c:ptCount val="1"/>
                <c:pt idx="0">
                  <c:v>Фармасинтез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крупнейшие!$B$119:$G$119</c:f>
              <c:numCache>
                <c:formatCode>General</c:formatCode>
                <c:ptCount val="6"/>
                <c:pt idx="0">
                  <c:v>27116400</c:v>
                </c:pt>
                <c:pt idx="1">
                  <c:v>20314300</c:v>
                </c:pt>
                <c:pt idx="2">
                  <c:v>16118400</c:v>
                </c:pt>
                <c:pt idx="3">
                  <c:v>12169100</c:v>
                </c:pt>
                <c:pt idx="4">
                  <c:v>10246600</c:v>
                </c:pt>
                <c:pt idx="5">
                  <c:v>8596660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D-475D-A98F-EC076804DCE7}"/>
            </c:ext>
          </c:extLst>
        </c:ser>
        <c:ser>
          <c:idx val="1"/>
          <c:order val="1"/>
          <c:tx>
            <c:strRef>
              <c:f>крупнейшие!$A$120</c:f>
              <c:strCache>
                <c:ptCount val="1"/>
                <c:pt idx="0">
                  <c:v>Эвалар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крупнейшие!$B$120:$G$120</c:f>
              <c:numCache>
                <c:formatCode>General</c:formatCode>
                <c:ptCount val="6"/>
                <c:pt idx="0">
                  <c:v>11692600</c:v>
                </c:pt>
                <c:pt idx="1">
                  <c:v>10742100</c:v>
                </c:pt>
                <c:pt idx="2">
                  <c:v>8625440</c:v>
                </c:pt>
                <c:pt idx="3">
                  <c:v>7269370</c:v>
                </c:pt>
                <c:pt idx="4">
                  <c:v>8122370</c:v>
                </c:pt>
                <c:pt idx="5">
                  <c:v>7955890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D-475D-A98F-EC076804DCE7}"/>
            </c:ext>
          </c:extLst>
        </c:ser>
        <c:ser>
          <c:idx val="2"/>
          <c:order val="2"/>
          <c:tx>
            <c:strRef>
              <c:f>крупнейшие!$A$121</c:f>
              <c:strCache>
                <c:ptCount val="1"/>
                <c:pt idx="0">
                  <c:v>пфк обновление,АО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крупнейшие!$B$121:$G$121</c:f>
              <c:numCache>
                <c:formatCode>General</c:formatCode>
                <c:ptCount val="6"/>
                <c:pt idx="0">
                  <c:v>9026840</c:v>
                </c:pt>
                <c:pt idx="1">
                  <c:v>8561380</c:v>
                </c:pt>
                <c:pt idx="2">
                  <c:v>5124340</c:v>
                </c:pt>
                <c:pt idx="3">
                  <c:v>4308770</c:v>
                </c:pt>
                <c:pt idx="4">
                  <c:v>3658370</c:v>
                </c:pt>
                <c:pt idx="5">
                  <c:v>3356850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D-475D-A98F-EC076804DCE7}"/>
            </c:ext>
          </c:extLst>
        </c:ser>
        <c:ser>
          <c:idx val="3"/>
          <c:order val="3"/>
          <c:tx>
            <c:strRef>
              <c:f>крупнейшие!$A$122</c:f>
              <c:strCache>
                <c:ptCount val="1"/>
                <c:pt idx="0">
                  <c:v>Вектор-Бест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крупнейшие!$B$122:$G$122</c:f>
              <c:numCache>
                <c:formatCode>General</c:formatCode>
                <c:ptCount val="6"/>
                <c:pt idx="0">
                  <c:v>10664200</c:v>
                </c:pt>
                <c:pt idx="1">
                  <c:v>8391360</c:v>
                </c:pt>
                <c:pt idx="2">
                  <c:v>4194280</c:v>
                </c:pt>
                <c:pt idx="3">
                  <c:v>3700370</c:v>
                </c:pt>
                <c:pt idx="4">
                  <c:v>3383130</c:v>
                </c:pt>
                <c:pt idx="5">
                  <c:v>3130140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CD-475D-A98F-EC076804DCE7}"/>
            </c:ext>
          </c:extLst>
        </c:ser>
        <c:ser>
          <c:idx val="4"/>
          <c:order val="4"/>
          <c:tx>
            <c:strRef>
              <c:f>крупнейшие!$A$123</c:f>
              <c:strCache>
                <c:ptCount val="1"/>
                <c:pt idx="0">
                  <c:v>ОХС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крупнейшие!$B$123:$G$123</c:f>
              <c:numCache>
                <c:formatCode>General</c:formatCode>
                <c:ptCount val="6"/>
                <c:pt idx="0">
                  <c:v>5120420</c:v>
                </c:pt>
                <c:pt idx="1">
                  <c:v>7002280</c:v>
                </c:pt>
                <c:pt idx="2">
                  <c:v>6435730</c:v>
                </c:pt>
                <c:pt idx="3">
                  <c:v>3311160</c:v>
                </c:pt>
                <c:pt idx="4">
                  <c:v>1881780</c:v>
                </c:pt>
                <c:pt idx="5">
                  <c:v>816248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CD-475D-A98F-EC076804DCE7}"/>
            </c:ext>
          </c:extLst>
        </c:ser>
        <c:ser>
          <c:idx val="5"/>
          <c:order val="5"/>
          <c:tx>
            <c:strRef>
              <c:f>крупнейшие!$A$124</c:f>
              <c:strCache>
                <c:ptCount val="1"/>
                <c:pt idx="0">
                  <c:v>ПАО Красфарма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крупнейшие!$B$124:$G$124</c:f>
              <c:numCache>
                <c:formatCode>General</c:formatCode>
                <c:ptCount val="6"/>
                <c:pt idx="0">
                  <c:v>4144400</c:v>
                </c:pt>
                <c:pt idx="1">
                  <c:v>4733510</c:v>
                </c:pt>
                <c:pt idx="2">
                  <c:v>2186710</c:v>
                </c:pt>
                <c:pt idx="3">
                  <c:v>2485360</c:v>
                </c:pt>
                <c:pt idx="4">
                  <c:v>1876230</c:v>
                </c:pt>
                <c:pt idx="5">
                  <c:v>1946450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CD-475D-A98F-EC076804DCE7}"/>
            </c:ext>
          </c:extLst>
        </c:ser>
        <c:ser>
          <c:idx val="6"/>
          <c:order val="6"/>
          <c:tx>
            <c:strRef>
              <c:f>крупнейшие!$A$125</c:f>
              <c:strCache>
                <c:ptCount val="1"/>
                <c:pt idx="0">
                  <c:v>Органика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крупнейшие!$B$125:$G$125</c:f>
              <c:numCache>
                <c:formatCode>General</c:formatCode>
                <c:ptCount val="6"/>
                <c:pt idx="0">
                  <c:v>2078390</c:v>
                </c:pt>
                <c:pt idx="1">
                  <c:v>2180460</c:v>
                </c:pt>
                <c:pt idx="2">
                  <c:v>1740750</c:v>
                </c:pt>
                <c:pt idx="3">
                  <c:v>1394440</c:v>
                </c:pt>
                <c:pt idx="4">
                  <c:v>1514610</c:v>
                </c:pt>
                <c:pt idx="5">
                  <c:v>1541730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CD-475D-A98F-EC076804DCE7}"/>
            </c:ext>
          </c:extLst>
        </c:ser>
        <c:ser>
          <c:idx val="7"/>
          <c:order val="7"/>
          <c:tx>
            <c:strRef>
              <c:f>крупнейшие!$A$126</c:f>
              <c:strCache>
                <c:ptCount val="1"/>
                <c:pt idx="0">
                  <c:v>Алтайвитамины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крупнейшие!$B$126:$G$126</c:f>
              <c:numCache>
                <c:formatCode>General</c:formatCode>
                <c:ptCount val="6"/>
                <c:pt idx="0">
                  <c:v>1814810</c:v>
                </c:pt>
                <c:pt idx="1">
                  <c:v>1927820</c:v>
                </c:pt>
                <c:pt idx="2">
                  <c:v>1847100</c:v>
                </c:pt>
                <c:pt idx="3">
                  <c:v>1749250</c:v>
                </c:pt>
                <c:pt idx="4">
                  <c:v>1775630</c:v>
                </c:pt>
                <c:pt idx="5">
                  <c:v>1756330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CD-475D-A98F-EC076804DCE7}"/>
            </c:ext>
          </c:extLst>
        </c:ser>
        <c:ser>
          <c:idx val="8"/>
          <c:order val="8"/>
          <c:tx>
            <c:strRef>
              <c:f>крупнейшие!$A$127</c:f>
              <c:strCache>
                <c:ptCount val="1"/>
                <c:pt idx="0">
                  <c:v>ФАРМСТАНДАРТ-ТОМСКХИМФАРМ, ОАО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крупнейшие!$B$127:$G$127</c:f>
              <c:numCache>
                <c:formatCode>General</c:formatCode>
                <c:ptCount val="6"/>
                <c:pt idx="0">
                  <c:v>1679650</c:v>
                </c:pt>
                <c:pt idx="1">
                  <c:v>1779210</c:v>
                </c:pt>
                <c:pt idx="2">
                  <c:v>1812060</c:v>
                </c:pt>
                <c:pt idx="3">
                  <c:v>2028940</c:v>
                </c:pt>
                <c:pt idx="4">
                  <c:v>2552430</c:v>
                </c:pt>
                <c:pt idx="5">
                  <c:v>2578670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CD-475D-A98F-EC076804DCE7}"/>
            </c:ext>
          </c:extLst>
        </c:ser>
        <c:ser>
          <c:idx val="9"/>
          <c:order val="9"/>
          <c:tx>
            <c:strRef>
              <c:f>крупнейшие!$A$128</c:f>
              <c:strCache>
                <c:ptCount val="1"/>
                <c:pt idx="0">
                  <c:v>Медико-биологический союз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крупнейшие!$B$118:$G$118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крупнейшие!$B$128:$G$128</c:f>
              <c:numCache>
                <c:formatCode>General</c:formatCode>
                <c:ptCount val="6"/>
                <c:pt idx="0">
                  <c:v>320530</c:v>
                </c:pt>
                <c:pt idx="1">
                  <c:v>1444590</c:v>
                </c:pt>
                <c:pt idx="2">
                  <c:v>205780</c:v>
                </c:pt>
                <c:pt idx="3">
                  <c:v>183622</c:v>
                </c:pt>
                <c:pt idx="4">
                  <c:v>166482</c:v>
                </c:pt>
                <c:pt idx="5">
                  <c:v>108767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CD-475D-A98F-EC076804D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900335"/>
        <c:axId val="1844924335"/>
      </c:lineChart>
      <c:catAx>
        <c:axId val="184490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924335"/>
        <c:crosses val="autoZero"/>
        <c:auto val="1"/>
        <c:lblAlgn val="ctr"/>
        <c:lblOffset val="100"/>
        <c:noMultiLvlLbl val="0"/>
      </c:catAx>
      <c:valAx>
        <c:axId val="184492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90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Финансовый результат, тыс. руб.</a:t>
            </a:r>
          </a:p>
        </c:rich>
      </c:tx>
      <c:layout>
        <c:manualLayout>
          <c:xMode val="edge"/>
          <c:yMode val="edge"/>
          <c:x val="0.29124900678314486"/>
          <c:y val="1.91370522224822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244737059450647E-2"/>
          <c:y val="6.4235927968527368E-2"/>
          <c:w val="0.90620146505258647"/>
          <c:h val="0.73270489347606838"/>
        </c:manualLayout>
      </c:layout>
      <c:lineChart>
        <c:grouping val="standard"/>
        <c:varyColors val="0"/>
        <c:ser>
          <c:idx val="0"/>
          <c:order val="0"/>
          <c:tx>
            <c:strRef>
              <c:f>крупнейшие!$A$132</c:f>
              <c:strCache>
                <c:ptCount val="1"/>
                <c:pt idx="0">
                  <c:v>Фармасинтез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крупнейшие!$B$132:$G$132</c:f>
              <c:numCache>
                <c:formatCode>General</c:formatCode>
                <c:ptCount val="6"/>
                <c:pt idx="0">
                  <c:v>10943600</c:v>
                </c:pt>
                <c:pt idx="1">
                  <c:v>1432970</c:v>
                </c:pt>
                <c:pt idx="2">
                  <c:v>2060880</c:v>
                </c:pt>
                <c:pt idx="3">
                  <c:v>1734790</c:v>
                </c:pt>
                <c:pt idx="4">
                  <c:v>2211060</c:v>
                </c:pt>
                <c:pt idx="5">
                  <c:v>1002130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0B-460F-892F-0A7ED5378EA8}"/>
            </c:ext>
          </c:extLst>
        </c:ser>
        <c:ser>
          <c:idx val="1"/>
          <c:order val="1"/>
          <c:tx>
            <c:strRef>
              <c:f>крупнейшие!$A$133</c:f>
              <c:strCache>
                <c:ptCount val="1"/>
                <c:pt idx="0">
                  <c:v>Эвалар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крупнейшие!$B$133:$G$133</c:f>
              <c:numCache>
                <c:formatCode>General</c:formatCode>
                <c:ptCount val="6"/>
                <c:pt idx="0">
                  <c:v>2641500</c:v>
                </c:pt>
                <c:pt idx="1">
                  <c:v>4455430</c:v>
                </c:pt>
                <c:pt idx="2">
                  <c:v>631606</c:v>
                </c:pt>
                <c:pt idx="3">
                  <c:v>2229210</c:v>
                </c:pt>
                <c:pt idx="4">
                  <c:v>1560660</c:v>
                </c:pt>
                <c:pt idx="5">
                  <c:v>1092980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0B-460F-892F-0A7ED5378EA8}"/>
            </c:ext>
          </c:extLst>
        </c:ser>
        <c:ser>
          <c:idx val="2"/>
          <c:order val="2"/>
          <c:tx>
            <c:strRef>
              <c:f>крупнейшие!$A$134</c:f>
              <c:strCache>
                <c:ptCount val="1"/>
                <c:pt idx="0">
                  <c:v>пфк обновление,АО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крупнейшие!$B$134:$G$134</c:f>
              <c:numCache>
                <c:formatCode>General</c:formatCode>
                <c:ptCount val="6"/>
                <c:pt idx="0">
                  <c:v>370350</c:v>
                </c:pt>
                <c:pt idx="1">
                  <c:v>680449</c:v>
                </c:pt>
                <c:pt idx="2">
                  <c:v>239175</c:v>
                </c:pt>
                <c:pt idx="3">
                  <c:v>198273</c:v>
                </c:pt>
                <c:pt idx="4">
                  <c:v>140962</c:v>
                </c:pt>
                <c:pt idx="5">
                  <c:v>255593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0B-460F-892F-0A7ED5378EA8}"/>
            </c:ext>
          </c:extLst>
        </c:ser>
        <c:ser>
          <c:idx val="3"/>
          <c:order val="3"/>
          <c:tx>
            <c:strRef>
              <c:f>крупнейшие!$A$135</c:f>
              <c:strCache>
                <c:ptCount val="1"/>
                <c:pt idx="0">
                  <c:v>Вектор-Бест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крупнейшие!$B$135:$G$135</c:f>
              <c:numCache>
                <c:formatCode>General</c:formatCode>
                <c:ptCount val="6"/>
                <c:pt idx="0">
                  <c:v>3638620</c:v>
                </c:pt>
                <c:pt idx="1">
                  <c:v>2706090</c:v>
                </c:pt>
                <c:pt idx="2">
                  <c:v>708711</c:v>
                </c:pt>
                <c:pt idx="3">
                  <c:v>628777</c:v>
                </c:pt>
                <c:pt idx="4">
                  <c:v>607335</c:v>
                </c:pt>
                <c:pt idx="5">
                  <c:v>646049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0B-460F-892F-0A7ED5378EA8}"/>
            </c:ext>
          </c:extLst>
        </c:ser>
        <c:ser>
          <c:idx val="4"/>
          <c:order val="4"/>
          <c:tx>
            <c:strRef>
              <c:f>крупнейшие!$A$136</c:f>
              <c:strCache>
                <c:ptCount val="1"/>
                <c:pt idx="0">
                  <c:v>ОХС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крупнейшие!$B$136:$G$136</c:f>
              <c:numCache>
                <c:formatCode>General</c:formatCode>
                <c:ptCount val="6"/>
                <c:pt idx="0">
                  <c:v>2074780</c:v>
                </c:pt>
                <c:pt idx="1">
                  <c:v>3611890</c:v>
                </c:pt>
                <c:pt idx="2">
                  <c:v>2423570</c:v>
                </c:pt>
                <c:pt idx="3">
                  <c:v>1362030</c:v>
                </c:pt>
                <c:pt idx="4">
                  <c:v>897870</c:v>
                </c:pt>
                <c:pt idx="5">
                  <c:v>377549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0B-460F-892F-0A7ED5378EA8}"/>
            </c:ext>
          </c:extLst>
        </c:ser>
        <c:ser>
          <c:idx val="5"/>
          <c:order val="5"/>
          <c:tx>
            <c:strRef>
              <c:f>крупнейшие!$A$137</c:f>
              <c:strCache>
                <c:ptCount val="1"/>
                <c:pt idx="0">
                  <c:v>ПАО Красфарма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крупнейшие!$B$137:$G$137</c:f>
              <c:numCache>
                <c:formatCode>General</c:formatCode>
                <c:ptCount val="6"/>
                <c:pt idx="0">
                  <c:v>639325</c:v>
                </c:pt>
                <c:pt idx="1">
                  <c:v>1318870</c:v>
                </c:pt>
                <c:pt idx="2">
                  <c:v>410943</c:v>
                </c:pt>
                <c:pt idx="3">
                  <c:v>445447</c:v>
                </c:pt>
                <c:pt idx="4">
                  <c:v>298812</c:v>
                </c:pt>
                <c:pt idx="5">
                  <c:v>188658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0B-460F-892F-0A7ED5378EA8}"/>
            </c:ext>
          </c:extLst>
        </c:ser>
        <c:ser>
          <c:idx val="6"/>
          <c:order val="6"/>
          <c:tx>
            <c:strRef>
              <c:f>крупнейшие!$A$138</c:f>
              <c:strCache>
                <c:ptCount val="1"/>
                <c:pt idx="0">
                  <c:v>Органика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крупнейшие!$B$138:$G$138</c:f>
              <c:numCache>
                <c:formatCode>General</c:formatCode>
                <c:ptCount val="6"/>
                <c:pt idx="0">
                  <c:v>326684</c:v>
                </c:pt>
                <c:pt idx="1">
                  <c:v>396523</c:v>
                </c:pt>
                <c:pt idx="2">
                  <c:v>278107</c:v>
                </c:pt>
                <c:pt idx="3">
                  <c:v>49413</c:v>
                </c:pt>
                <c:pt idx="4">
                  <c:v>223710</c:v>
                </c:pt>
                <c:pt idx="5">
                  <c:v>304652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0B-460F-892F-0A7ED5378EA8}"/>
            </c:ext>
          </c:extLst>
        </c:ser>
        <c:ser>
          <c:idx val="7"/>
          <c:order val="7"/>
          <c:tx>
            <c:strRef>
              <c:f>крупнейшие!$A$139</c:f>
              <c:strCache>
                <c:ptCount val="1"/>
                <c:pt idx="0">
                  <c:v>Алтайвитамины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крупнейшие!$B$139:$G$139</c:f>
              <c:numCache>
                <c:formatCode>General</c:formatCode>
                <c:ptCount val="6"/>
                <c:pt idx="0">
                  <c:v>1895</c:v>
                </c:pt>
                <c:pt idx="1">
                  <c:v>19535</c:v>
                </c:pt>
                <c:pt idx="2">
                  <c:v>123114</c:v>
                </c:pt>
                <c:pt idx="3">
                  <c:v>77055</c:v>
                </c:pt>
                <c:pt idx="4">
                  <c:v>104786</c:v>
                </c:pt>
                <c:pt idx="5">
                  <c:v>111280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B0B-460F-892F-0A7ED5378EA8}"/>
            </c:ext>
          </c:extLst>
        </c:ser>
        <c:ser>
          <c:idx val="8"/>
          <c:order val="8"/>
          <c:tx>
            <c:strRef>
              <c:f>крупнейшие!$A$140</c:f>
              <c:strCache>
                <c:ptCount val="1"/>
                <c:pt idx="0">
                  <c:v>ФАРМСТАНДАРТ-ТОМСКХИМФАРМ, ОАО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крупнейшие!$B$140:$G$140</c:f>
              <c:numCache>
                <c:formatCode>General</c:formatCode>
                <c:ptCount val="6"/>
                <c:pt idx="0">
                  <c:v>77820</c:v>
                </c:pt>
                <c:pt idx="1">
                  <c:v>31111</c:v>
                </c:pt>
                <c:pt idx="2">
                  <c:v>9846</c:v>
                </c:pt>
                <c:pt idx="3">
                  <c:v>17447</c:v>
                </c:pt>
                <c:pt idx="4">
                  <c:v>21250</c:v>
                </c:pt>
                <c:pt idx="5">
                  <c:v>21755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B0B-460F-892F-0A7ED5378EA8}"/>
            </c:ext>
          </c:extLst>
        </c:ser>
        <c:ser>
          <c:idx val="9"/>
          <c:order val="9"/>
          <c:tx>
            <c:strRef>
              <c:f>крупнейшие!$A$141</c:f>
              <c:strCache>
                <c:ptCount val="1"/>
                <c:pt idx="0">
                  <c:v>Медико-биологический союз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крупнейшие!$B$131:$G$131</c:f>
              <c:numCache>
                <c:formatCode>General</c:formatCode>
                <c:ptCount val="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</c:numCache>
            </c:numRef>
          </c:cat>
          <c:val>
            <c:numRef>
              <c:f>крупнейшие!$B$141:$G$141</c:f>
              <c:numCache>
                <c:formatCode>General</c:formatCode>
                <c:ptCount val="6"/>
                <c:pt idx="0">
                  <c:v>-32290</c:v>
                </c:pt>
                <c:pt idx="1">
                  <c:v>876305</c:v>
                </c:pt>
                <c:pt idx="2">
                  <c:v>17533</c:v>
                </c:pt>
                <c:pt idx="3">
                  <c:v>15795</c:v>
                </c:pt>
                <c:pt idx="4">
                  <c:v>11276</c:v>
                </c:pt>
                <c:pt idx="5">
                  <c:v>5569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B0B-460F-892F-0A7ED5378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924815"/>
        <c:axId val="1844923375"/>
      </c:lineChart>
      <c:catAx>
        <c:axId val="184492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923375"/>
        <c:crosses val="autoZero"/>
        <c:auto val="1"/>
        <c:lblAlgn val="ctr"/>
        <c:lblOffset val="100"/>
        <c:noMultiLvlLbl val="0"/>
      </c:catAx>
      <c:valAx>
        <c:axId val="184492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92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Проекты Сколково</a:t>
            </a:r>
          </a:p>
        </c:rich>
      </c:tx>
      <c:layout>
        <c:manualLayout>
          <c:xMode val="edge"/>
          <c:yMode val="edge"/>
          <c:x val="0.38036220889939731"/>
          <c:y val="1.4199209316470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953500267272967E-2"/>
          <c:y val="2.1723113182232877E-2"/>
          <c:w val="0.93548122723975746"/>
          <c:h val="0.529429403262657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Лист1!$G$24:$G$29</c:f>
              <c:strCache>
                <c:ptCount val="6"/>
                <c:pt idx="0">
                  <c:v>Экология</c:v>
                </c:pt>
                <c:pt idx="1">
                  <c:v>Другое (ветеринария, косметика, приборы и др.)</c:v>
                </c:pt>
                <c:pt idx="2">
                  <c:v>Биоинформатика</c:v>
                </c:pt>
                <c:pt idx="3">
                  <c:v>Промышленность </c:v>
                </c:pt>
                <c:pt idx="4">
                  <c:v>Сельское хозяйство</c:v>
                </c:pt>
                <c:pt idx="5">
                  <c:v>Медицина и фармацевтика</c:v>
                </c:pt>
              </c:strCache>
            </c:strRef>
          </c:cat>
          <c:val>
            <c:numRef>
              <c:f>Лист1!$H$24:$H$29</c:f>
              <c:numCache>
                <c:formatCode>0.0</c:formatCode>
                <c:ptCount val="6"/>
                <c:pt idx="0">
                  <c:v>6.4102564102564097</c:v>
                </c:pt>
                <c:pt idx="1">
                  <c:v>8.3333333333333321</c:v>
                </c:pt>
                <c:pt idx="2">
                  <c:v>8.9743589743589745</c:v>
                </c:pt>
                <c:pt idx="3">
                  <c:v>17.948717948717949</c:v>
                </c:pt>
                <c:pt idx="4">
                  <c:v>26.923076923076923</c:v>
                </c:pt>
                <c:pt idx="5">
                  <c:v>31.410256410256409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B-40F1-8832-EE7EB152A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492351"/>
        <c:axId val="765485631"/>
      </c:barChart>
      <c:catAx>
        <c:axId val="76549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485631"/>
        <c:crosses val="autoZero"/>
        <c:auto val="1"/>
        <c:lblAlgn val="ctr"/>
        <c:lblOffset val="100"/>
        <c:noMultiLvlLbl val="0"/>
      </c:catAx>
      <c:valAx>
        <c:axId val="76548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49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87DD-6DFD-7150-3219-3F1672581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9CFCF3-DB77-AAF5-152A-4B4D1324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C4F69-DEF1-34A7-0FC4-99BC6FD7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55910-F597-CFD2-A69B-83F47FA2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AE808-D1A2-362F-9E35-3469310C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085F3-5C2E-B5AA-2328-57BB8A3A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E4AB3B-E27F-CAED-685C-48B68251C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1C54B-2F95-4973-7B01-60A36F1C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377D3-50E3-C3AD-4853-E42C71F0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2235B-7F5B-E8D5-DA8A-264A9AB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4E8CEA-62E8-7E7D-0486-ED60A65B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09F6DE-0A12-3279-0823-1652DD3ED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35D38-535F-5F67-2238-F9296D12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371F9-57D0-7F3A-94F8-392FFF3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D54AF-7C19-7A06-B349-7441B1A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A3299-4089-978E-E647-57DB1784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5AB72-E837-4030-F663-E280153B2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3B26A-EEE4-399F-7981-3B8FF95E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6E718-7258-AAD4-B410-A8B99510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5A76E-F87A-7530-D73B-B0EA89CF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0E646-563C-5E5E-6D7F-B007BFBC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D8062-95B6-9037-31A8-FCA37025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8D74B-D42D-4E1F-55D6-648DCD25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915A-B820-656A-6C7E-17BB71D7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8F89B-5954-AFB3-E5C7-0E8CA114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C515D-334F-BD5B-7A08-FE43BC79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9FF1E-8832-AFAD-5FAF-913DA580E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2AC5B7-6DF9-FCC9-432E-EF31E47F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BC3C75-47E9-EDCC-85AF-03A5593A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EC3AF8-C463-3EB9-A4E0-E9C6913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6D7075-DD78-B430-9E89-8D2A0C1D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5B712-3132-FEC8-C523-BC93A99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2C549-776D-D5A7-49F5-7C83D5789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9F2C2-05E9-1AD3-8B33-717037B5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366AFD-4CC5-D5A4-BF41-8357153EB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EB5AB8-396C-8CD9-E963-15C17A2E7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F9EF6-42B4-6580-805C-58CB1451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EA5357-C2CD-B9DE-0348-257F6457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68BED3-C22E-E840-D1B4-DC6489BE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4CBA0-E6EE-D75D-8E8B-789FE235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F4478-4E40-1F3A-A3A7-5413132A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29CBC2-EE0A-3ECD-FAFC-BCACE63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08C9FA-115F-AE04-5312-EC994B4F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8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5BD703-228A-258D-74D7-F89AB776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8181CB-FAD0-3A5E-3BCB-2733BD7B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7B436E-162A-3C28-03B3-C180CCE6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3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5AE9-6568-25CC-4127-A2C4D666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A3D9D-965D-9B44-AE9C-512DF240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172F6-D470-08F6-5E0C-8017C3E2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79E96-FE02-DA48-655D-6A3327C7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EABB9-6F99-4BAA-527F-7CB52199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FA79C-41B6-FE21-0713-3C12C04F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463A3-3555-30BC-89A3-0CE6E74A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62CD9C-723A-20C5-C4A5-60EB520AA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DEC1D-AC47-8AC8-3625-5F0AE96B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139C4D-32DD-696B-BD05-2DE8962E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C69F0-73F1-490F-8E3A-7C6AD982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113732-6AEA-FC00-FD83-93A1D3B6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A106C-9295-632B-208B-8EA8D794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12F356-7A80-71AB-363E-3315DDDAD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372A5-37ED-EB94-5F54-3D99A2E9E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528-854A-46DB-98A8-92FC38AEC03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DC79-FA47-389C-A109-3C60283CE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01CD5-1F13-7684-4900-4A6F2B9CC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D6F2-2DD4-4000-8316-D037A1A3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E3663D05-410D-AFE9-28F7-D059533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626" y="1561299"/>
            <a:ext cx="1021779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dirty="0"/>
              <a:t>Развитие российских биотехнологий как фактор обеспечения технологического суверенитета (на примере сибирских компаний)</a:t>
            </a:r>
            <a:endParaRPr lang="ru-RU" altLang="ru-RU" sz="4000" dirty="0">
              <a:solidFill>
                <a:srgbClr val="1F497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C1F44-7478-6C13-D297-B523FC1095AE}"/>
              </a:ext>
            </a:extLst>
          </p:cNvPr>
          <p:cNvSpPr txBox="1"/>
          <p:nvPr/>
        </p:nvSpPr>
        <p:spPr>
          <a:xfrm>
            <a:off x="562062" y="4115844"/>
            <a:ext cx="11123802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/>
              <a:t>КРАВЧЕНКО НАТАЛИЯ АЛЕКСАНДРОВНА д.э.н., профессор,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/>
              <a:t>ЮСУПОВА АЛЬМИРА ТАЛГАТОВНА – д.э.н., профессор,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/>
              <a:t> ХАЛИМОВА СОФИЯ РАИСОВНА – к.э.н., </a:t>
            </a:r>
            <a:r>
              <a:rPr lang="ru-RU" sz="2400" dirty="0" err="1"/>
              <a:t>с.н.с</a:t>
            </a:r>
            <a:r>
              <a:rPr lang="ru-RU" sz="2400" dirty="0"/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/>
              <a:t>ИВАНОВА АНАСТАСИЯ ИГОРЕВНА – к.э.н., </a:t>
            </a:r>
            <a:r>
              <a:rPr lang="ru-RU" sz="2400" dirty="0" err="1"/>
              <a:t>м.н.с</a:t>
            </a:r>
            <a:r>
              <a:rPr lang="ru-RU" sz="2400" dirty="0"/>
              <a:t>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/>
              <a:t>Новосибирск</a:t>
            </a:r>
            <a:endParaRPr lang="ru-RU" altLang="ru-RU" sz="2400" kern="0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Arial"/>
              </a:rPr>
              <a:t>25.05.2023</a:t>
            </a:r>
            <a:endParaRPr lang="ru-RU" altLang="ru-RU" sz="2400" b="1" kern="0" dirty="0">
              <a:latin typeface="Arial"/>
            </a:endParaRPr>
          </a:p>
        </p:txBody>
      </p:sp>
      <p:pic>
        <p:nvPicPr>
          <p:cNvPr id="2052" name="Рисунок 3">
            <a:extLst>
              <a:ext uri="{FF2B5EF4-FFF2-40B4-BE49-F238E27FC236}">
                <a16:creationId xmlns:a16="http://schemas.microsoft.com/office/drawing/2014/main" id="{9272A754-38A5-7DCF-BD5E-4EB6B2EC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744" y="226082"/>
            <a:ext cx="2487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03DA5-B282-0D86-4D52-59AC89E0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77"/>
            <a:ext cx="10515600" cy="81772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Импортозависимость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3404538-3955-BFF0-9E94-A15A2625F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65022"/>
              </p:ext>
            </p:extLst>
          </p:nvPr>
        </p:nvGraphicFramePr>
        <p:xfrm>
          <a:off x="922089" y="1718347"/>
          <a:ext cx="1059599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298">
                  <a:extLst>
                    <a:ext uri="{9D8B030D-6E8A-4147-A177-3AD203B41FA5}">
                      <a16:colId xmlns:a16="http://schemas.microsoft.com/office/drawing/2014/main" val="2147194793"/>
                    </a:ext>
                  </a:extLst>
                </a:gridCol>
                <a:gridCol w="1650153">
                  <a:extLst>
                    <a:ext uri="{9D8B030D-6E8A-4147-A177-3AD203B41FA5}">
                      <a16:colId xmlns:a16="http://schemas.microsoft.com/office/drawing/2014/main" val="3067408756"/>
                    </a:ext>
                  </a:extLst>
                </a:gridCol>
                <a:gridCol w="1844166">
                  <a:extLst>
                    <a:ext uri="{9D8B030D-6E8A-4147-A177-3AD203B41FA5}">
                      <a16:colId xmlns:a16="http://schemas.microsoft.com/office/drawing/2014/main" val="4277875593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1372594444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70038634"/>
                    </a:ext>
                  </a:extLst>
                </a:gridCol>
              </a:tblGrid>
              <a:tr h="632670">
                <a:tc>
                  <a:txBody>
                    <a:bodyPr/>
                    <a:lstStyle/>
                    <a:p>
                      <a:r>
                        <a:rPr lang="ru-RU" dirty="0"/>
                        <a:t>Отрасль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Детали и компоненты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Машины и оборудование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Услуги(инжиниринг, ремонт)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68606"/>
                  </a:ext>
                </a:extLst>
              </a:tr>
              <a:tr h="632670"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химических веществ и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73275"/>
                  </a:ext>
                </a:extLst>
              </a:tr>
              <a:tr h="632670"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лекарственных средств и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845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C3E0E2-D974-3EE1-0A0D-9850E1F07957}"/>
              </a:ext>
            </a:extLst>
          </p:cNvPr>
          <p:cNvSpPr txBox="1"/>
          <p:nvPr/>
        </p:nvSpPr>
        <p:spPr>
          <a:xfrm>
            <a:off x="757805" y="771787"/>
            <a:ext cx="1059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0" u="none" strike="noStrike" baseline="0" dirty="0">
                <a:latin typeface="HSESans-Bold"/>
              </a:rPr>
              <a:t>Доля российских предприятий, испытывавших в 2018 г. КРИТИЧЕСКУЮ</a:t>
            </a:r>
            <a:br>
              <a:rPr lang="ru-RU" sz="2000" b="1" i="0" u="none" strike="noStrike" baseline="0" dirty="0">
                <a:latin typeface="HSESans-Bold"/>
              </a:rPr>
            </a:br>
            <a:r>
              <a:rPr lang="ru-RU" sz="2000" b="1" i="0" u="none" strike="noStrike" baseline="0" dirty="0" err="1">
                <a:latin typeface="HSESans-Bold"/>
              </a:rPr>
              <a:t>импортозависимость</a:t>
            </a:r>
            <a:r>
              <a:rPr lang="ru-RU" sz="2000" b="1" i="0" u="none" strike="noStrike" baseline="0" dirty="0">
                <a:latin typeface="HSESans-Bold"/>
              </a:rPr>
              <a:t> </a:t>
            </a:r>
            <a:r>
              <a:rPr lang="ru-RU" sz="2000" b="0" i="0" u="none" strike="noStrike" baseline="0" dirty="0">
                <a:latin typeface="HSESans-Regular"/>
              </a:rPr>
              <a:t>(российских аналогов нет, выбор зарубежных крайне ограничен), %</a:t>
            </a:r>
            <a:r>
              <a:rPr lang="ru-RU" sz="2000" b="1" i="0" u="none" strike="noStrike" baseline="0" dirty="0">
                <a:latin typeface="HSESans-Bold"/>
              </a:rPr>
              <a:t> </a:t>
            </a:r>
          </a:p>
          <a:p>
            <a:pPr algn="just"/>
            <a:r>
              <a:rPr lang="ru-RU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HSESans-Regular"/>
              </a:rPr>
              <a:t>Источник: ВШЭ. Импортозамещение в России: вчера и завтра, февр. 2023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FC1EC-5B73-CC3B-0B2E-DC81D420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0" y="4178561"/>
            <a:ext cx="10705171" cy="2364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D94FF-DE48-1CE6-40A1-4A17AB4880D6}"/>
              </a:ext>
            </a:extLst>
          </p:cNvPr>
          <p:cNvSpPr txBox="1"/>
          <p:nvPr/>
        </p:nvSpPr>
        <p:spPr>
          <a:xfrm>
            <a:off x="1686187" y="3638587"/>
            <a:ext cx="887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Доля отечественной продукции в потреблении в 2014 – 2021 гг.</a:t>
            </a:r>
          </a:p>
        </p:txBody>
      </p:sp>
    </p:spTree>
    <p:extLst>
      <p:ext uri="{BB962C8B-B14F-4D97-AF65-F5344CB8AC3E}">
        <p14:creationId xmlns:p14="http://schemas.microsoft.com/office/powerpoint/2010/main" val="221850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C04BC-F6CB-E3AA-7604-9604186A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4784"/>
            <a:ext cx="10515600" cy="759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Уход иностранных компаний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(Health Care)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источник: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0" i="0" u="none" strike="noStrike" dirty="0">
                <a:effectLst/>
                <a:latin typeface="Arial" panose="020B0604020202020204" pitchFamily="34" charset="0"/>
              </a:rPr>
              <a:t>https://som.yale.edu/story/2022/over-1000-companies-have-curtailed-operations-russia-some-remain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831EB-856B-BB00-3F32-81B2486CABC0}"/>
              </a:ext>
            </a:extLst>
          </p:cNvPr>
          <p:cNvSpPr txBox="1"/>
          <p:nvPr/>
        </p:nvSpPr>
        <p:spPr>
          <a:xfrm>
            <a:off x="1119930" y="1948331"/>
            <a:ext cx="958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Продолжение деятельности</a:t>
            </a:r>
            <a:r>
              <a:rPr lang="en-US" sz="2400" b="1" dirty="0"/>
              <a:t> </a:t>
            </a:r>
            <a:r>
              <a:rPr lang="ru-RU" sz="2400" dirty="0"/>
              <a:t>без изменений </a:t>
            </a:r>
            <a:r>
              <a:rPr lang="en-US" sz="2400" dirty="0"/>
              <a:t>        KRKA</a:t>
            </a:r>
            <a:r>
              <a:rPr lang="ru-RU" sz="2400" dirty="0"/>
              <a:t> (Словакия)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F542D-3420-F419-40FF-5A65CC66B146}"/>
              </a:ext>
            </a:extLst>
          </p:cNvPr>
          <p:cNvSpPr txBox="1"/>
          <p:nvPr/>
        </p:nvSpPr>
        <p:spPr>
          <a:xfrm>
            <a:off x="1119930" y="2543948"/>
            <a:ext cx="10138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Сокращение деятельности </a:t>
            </a:r>
            <a:r>
              <a:rPr lang="ru-RU" sz="2400" dirty="0"/>
              <a:t>– отказ от неосновной деятельности, остановка новых клинических испытаний, сокращение инвестиций, остановка рекламных компаний, пауза в клинических испытаниях и так далее</a:t>
            </a:r>
          </a:p>
          <a:p>
            <a:pPr lvl="0"/>
            <a:r>
              <a:rPr lang="en-US" sz="2400" dirty="0"/>
              <a:t>GlaxoSmithKline</a:t>
            </a:r>
            <a:r>
              <a:rPr lang="ru-RU" sz="2400" dirty="0"/>
              <a:t>, </a:t>
            </a:r>
            <a:r>
              <a:rPr lang="en-US" sz="2400" dirty="0" err="1"/>
              <a:t>Johnson&amp;Johnson</a:t>
            </a:r>
            <a:r>
              <a:rPr lang="ru-RU" sz="2400" dirty="0"/>
              <a:t>, </a:t>
            </a:r>
            <a:r>
              <a:rPr lang="en-US" sz="2400" dirty="0"/>
              <a:t>Merck</a:t>
            </a:r>
            <a:r>
              <a:rPr lang="ru-RU" sz="2400" dirty="0"/>
              <a:t>, </a:t>
            </a:r>
            <a:r>
              <a:rPr lang="en-US" sz="2400" dirty="0"/>
              <a:t>AstraZeneca</a:t>
            </a:r>
            <a:r>
              <a:rPr lang="ru-RU" sz="2400" dirty="0"/>
              <a:t>, </a:t>
            </a:r>
            <a:r>
              <a:rPr lang="en-US" sz="2400" dirty="0"/>
              <a:t>Bayer</a:t>
            </a:r>
            <a:r>
              <a:rPr lang="ru-RU" sz="2400" dirty="0"/>
              <a:t>, </a:t>
            </a:r>
            <a:r>
              <a:rPr lang="en-US" sz="2400" dirty="0" err="1"/>
              <a:t>EliLilly</a:t>
            </a:r>
            <a:r>
              <a:rPr lang="ru-RU" sz="2400" dirty="0"/>
              <a:t>, </a:t>
            </a:r>
            <a:r>
              <a:rPr lang="en-US" sz="2400" dirty="0"/>
              <a:t>Abbot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8247C-4560-E3E1-C9BA-CEC425E256CB}"/>
              </a:ext>
            </a:extLst>
          </p:cNvPr>
          <p:cNvSpPr txBox="1"/>
          <p:nvPr/>
        </p:nvSpPr>
        <p:spPr>
          <a:xfrm>
            <a:off x="1119929" y="1258078"/>
            <a:ext cx="1001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040C28"/>
                </a:solidFill>
                <a:effectLst/>
                <a:latin typeface="Google Sans"/>
              </a:rPr>
              <a:t>Полностью ушли                                        </a:t>
            </a:r>
            <a:r>
              <a:rPr lang="it-IT" sz="2400" b="1" i="0" dirty="0">
                <a:solidFill>
                  <a:srgbClr val="040C28"/>
                </a:solidFill>
                <a:effectLst/>
                <a:latin typeface="Google Sans"/>
              </a:rPr>
              <a:t>  </a:t>
            </a:r>
            <a:r>
              <a:rPr lang="it-IT" sz="2400" b="0" i="0" dirty="0">
                <a:solidFill>
                  <a:srgbClr val="040C28"/>
                </a:solidFill>
                <a:effectLst/>
                <a:latin typeface="Google Sans"/>
              </a:rPr>
              <a:t>Bristol-Myers Squibb</a:t>
            </a:r>
            <a:r>
              <a:rPr lang="ru-RU" sz="2400" b="0" i="0" dirty="0">
                <a:solidFill>
                  <a:srgbClr val="040C28"/>
                </a:solidFill>
                <a:effectLst/>
                <a:latin typeface="Google Sans"/>
              </a:rPr>
              <a:t> (США)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7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BA051-865F-D563-D85A-E5CBAEFA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4" y="0"/>
            <a:ext cx="10515600" cy="906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Ситуация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8CD70-3100-B290-C7FE-74072060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746620"/>
            <a:ext cx="11207692" cy="5738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Направления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Средства для увеличения нефтедобычи - опытный характер.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Сельское хозяйство: точное земледелие; органическое земледелие (без использования синтетических удобрений, пестицидов, кормовых добавок и с учетом локальных особенностей экосистем); методы современной селекции, средства защиты растений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Биоэнергетика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Экология, переработка отходов (утилизируется или перерабатывается не более 30 % отходов АПК),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Пищевые ферменты  (пиво)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Витамины  почти все импортные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Аминокислоты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Реактивы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Ферменты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Оборудование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для биосинтеза, выделения и очистки продуктов биотехнологии, аналитическое оборудование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для выделения и очистки продуктов, особенно препаратов для фармацевтики (оборудование для хроматографии, ультра- и микрофильтрации и др.).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Инфраструктура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Подготовка кадров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07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E23C7-0E8D-5EAC-FC69-DD87B6BB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9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Биотехнологические компании в СФО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85AC0-13E2-1493-ACB6-7C243A84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785390"/>
            <a:ext cx="10845564" cy="724389"/>
          </a:xfrm>
        </p:spPr>
        <p:txBody>
          <a:bodyPr>
            <a:normAutofit fontScale="92500"/>
          </a:bodyPr>
          <a:lstStyle/>
          <a:p>
            <a:r>
              <a:rPr lang="ru-RU" dirty="0"/>
              <a:t>СПАРК, по основному ОКВЭД, 400 компаний, 1</a:t>
            </a:r>
            <a:r>
              <a:rPr lang="en-US" dirty="0"/>
              <a:t>52</a:t>
            </a:r>
            <a:r>
              <a:rPr lang="ru-RU" dirty="0"/>
              <a:t> компаний - данные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17625"/>
              </p:ext>
            </p:extLst>
          </p:nvPr>
        </p:nvGraphicFramePr>
        <p:xfrm>
          <a:off x="778429" y="2465815"/>
          <a:ext cx="5765334" cy="425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07218D8-F88E-3BCB-E583-C7DB5D174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29672"/>
              </p:ext>
            </p:extLst>
          </p:nvPr>
        </p:nvGraphicFramePr>
        <p:xfrm>
          <a:off x="5489196" y="1509779"/>
          <a:ext cx="6660860" cy="5022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824">
                  <a:extLst>
                    <a:ext uri="{9D8B030D-6E8A-4147-A177-3AD203B41FA5}">
                      <a16:colId xmlns:a16="http://schemas.microsoft.com/office/drawing/2014/main" val="2904919114"/>
                    </a:ext>
                  </a:extLst>
                </a:gridCol>
                <a:gridCol w="875251">
                  <a:extLst>
                    <a:ext uri="{9D8B030D-6E8A-4147-A177-3AD203B41FA5}">
                      <a16:colId xmlns:a16="http://schemas.microsoft.com/office/drawing/2014/main" val="1096162331"/>
                    </a:ext>
                  </a:extLst>
                </a:gridCol>
                <a:gridCol w="469785">
                  <a:extLst>
                    <a:ext uri="{9D8B030D-6E8A-4147-A177-3AD203B41FA5}">
                      <a16:colId xmlns:a16="http://schemas.microsoft.com/office/drawing/2014/main" val="3923673865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Пр-во пищевых ферментов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10.89.4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248648049"/>
                  </a:ext>
                </a:extLst>
              </a:tr>
              <a:tr h="8951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Пр-во кормового микробиологического белка, премиксов, кормовых витаминов, антибиотиков, аминокислот и ферментов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10.91.3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865286642"/>
                  </a:ext>
                </a:extLst>
              </a:tr>
              <a:tr h="599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Пр-во </a:t>
                      </a:r>
                      <a:r>
                        <a:rPr lang="ru-RU" sz="2000" u="none" strike="noStrike" dirty="0" err="1">
                          <a:effectLst/>
                        </a:rPr>
                        <a:t>пр.осн</a:t>
                      </a:r>
                      <a:r>
                        <a:rPr lang="ru-RU" sz="2000" u="none" strike="noStrike" dirty="0">
                          <a:effectLst/>
                        </a:rPr>
                        <a:t>. неорганических химических веществ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20.13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072133844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Пр-во </a:t>
                      </a:r>
                      <a:r>
                        <a:rPr lang="ru-RU" sz="2000" u="none" strike="noStrike" dirty="0" err="1">
                          <a:effectLst/>
                        </a:rPr>
                        <a:t>пр.осн</a:t>
                      </a:r>
                      <a:r>
                        <a:rPr lang="ru-RU" sz="2000" u="none" strike="noStrike" dirty="0">
                          <a:effectLst/>
                        </a:rPr>
                        <a:t>. органических химических веществ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20.14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888465999"/>
                  </a:ext>
                </a:extLst>
              </a:tr>
              <a:tr h="303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20.14.7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3409728717"/>
                  </a:ext>
                </a:extLst>
              </a:tr>
              <a:tr h="599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Пр-во пестицидов и пр. агрохимических продуктов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20.20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589610916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Пр-во фармацевтических субстанций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21.1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777351850"/>
                  </a:ext>
                </a:extLst>
              </a:tr>
              <a:tr h="303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21.2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878237442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Пр-во лекарственных препаратов и материалов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21.20.1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40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1766312189"/>
                  </a:ext>
                </a:extLst>
              </a:tr>
              <a:tr h="303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21.20.2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405226293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Научные исследования и разработки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72.11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9" marR="8279" marT="8279" marB="0" anchor="b"/>
                </a:tc>
                <a:extLst>
                  <a:ext uri="{0D108BD9-81ED-4DB2-BD59-A6C34878D82A}">
                    <a16:rowId xmlns:a16="http://schemas.microsoft.com/office/drawing/2014/main" val="203075676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17B795E-2B0F-7A26-849C-5E7C81BB5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2651"/>
              </p:ext>
            </p:extLst>
          </p:nvPr>
        </p:nvGraphicFramePr>
        <p:xfrm>
          <a:off x="41944" y="1862595"/>
          <a:ext cx="6660860" cy="450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563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782496"/>
              </p:ext>
            </p:extLst>
          </p:nvPr>
        </p:nvGraphicFramePr>
        <p:xfrm>
          <a:off x="5524500" y="952500"/>
          <a:ext cx="636689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86AE87B-94B3-39A1-B35B-B16924AD9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60300"/>
              </p:ext>
            </p:extLst>
          </p:nvPr>
        </p:nvGraphicFramePr>
        <p:xfrm>
          <a:off x="300605" y="3429000"/>
          <a:ext cx="5009624" cy="318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725051"/>
              </p:ext>
            </p:extLst>
          </p:nvPr>
        </p:nvGraphicFramePr>
        <p:xfrm>
          <a:off x="112551" y="239087"/>
          <a:ext cx="5385732" cy="318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96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B8CC38-FB81-C6E7-54FF-C26C32777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89969"/>
              </p:ext>
            </p:extLst>
          </p:nvPr>
        </p:nvGraphicFramePr>
        <p:xfrm>
          <a:off x="269080" y="686278"/>
          <a:ext cx="11653839" cy="572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031">
                  <a:extLst>
                    <a:ext uri="{9D8B030D-6E8A-4147-A177-3AD203B41FA5}">
                      <a16:colId xmlns:a16="http://schemas.microsoft.com/office/drawing/2014/main" val="1690327292"/>
                    </a:ext>
                  </a:extLst>
                </a:gridCol>
                <a:gridCol w="2310926">
                  <a:extLst>
                    <a:ext uri="{9D8B030D-6E8A-4147-A177-3AD203B41FA5}">
                      <a16:colId xmlns:a16="http://schemas.microsoft.com/office/drawing/2014/main" val="1574954872"/>
                    </a:ext>
                  </a:extLst>
                </a:gridCol>
                <a:gridCol w="2747980">
                  <a:extLst>
                    <a:ext uri="{9D8B030D-6E8A-4147-A177-3AD203B41FA5}">
                      <a16:colId xmlns:a16="http://schemas.microsoft.com/office/drawing/2014/main" val="305320312"/>
                    </a:ext>
                  </a:extLst>
                </a:gridCol>
                <a:gridCol w="1584601">
                  <a:extLst>
                    <a:ext uri="{9D8B030D-6E8A-4147-A177-3AD203B41FA5}">
                      <a16:colId xmlns:a16="http://schemas.microsoft.com/office/drawing/2014/main" val="1161857630"/>
                    </a:ext>
                  </a:extLst>
                </a:gridCol>
                <a:gridCol w="1825301">
                  <a:extLst>
                    <a:ext uri="{9D8B030D-6E8A-4147-A177-3AD203B41FA5}">
                      <a16:colId xmlns:a16="http://schemas.microsoft.com/office/drawing/2014/main" val="2230170423"/>
                    </a:ext>
                  </a:extLst>
                </a:gridCol>
              </a:tblGrid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Регион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Производство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Выручка 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Численность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2111035462"/>
                  </a:ext>
                </a:extLst>
              </a:tr>
              <a:tr h="438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ФАРМАСИНТЕЗ, 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Иркутская обл.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27116400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1098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2146354669"/>
                  </a:ext>
                </a:extLst>
              </a:tr>
              <a:tr h="438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ЭВАЛАР, ЗАО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Алтайский край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11692600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1393</a:t>
                      </a:r>
                      <a:endParaRPr lang="ru-RU" sz="2000" b="0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4097369080"/>
                  </a:ext>
                </a:extLst>
              </a:tr>
              <a:tr h="580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ВЕКТОР-БЕСТ, АО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Новосибирская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Материалов, применяемых в медицинских целях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10664200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963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2235048028"/>
                  </a:ext>
                </a:extLst>
              </a:tr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ПФК ОБНОВЛЕНИЕ, 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Новосибирская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9026840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1885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3697186182"/>
                  </a:ext>
                </a:extLst>
              </a:tr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БХС, ООО, Братск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Иркутская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Фармацевтических субстанций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7002280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1006580941"/>
                  </a:ext>
                </a:extLst>
              </a:tr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КРАСФАРМА, ПАО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Красноярский край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4144400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2655811212"/>
                  </a:ext>
                </a:extLst>
              </a:tr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ОРГАНИКА, АО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Кемеровская область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2078390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2109143470"/>
                  </a:ext>
                </a:extLst>
              </a:tr>
              <a:tr h="438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АЛТАЙВИТАМИНЫ, 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Алтайский край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1814810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39903"/>
                  </a:ext>
                </a:extLst>
              </a:tr>
              <a:tr h="49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ФАРМСТАНДАРТ-ТОМСКХИМФАРМ, ОАО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Томская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Лекарственных препаратов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1679650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32" marR="7932" marT="79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8399"/>
                  </a:ext>
                </a:extLst>
              </a:tr>
              <a:tr h="738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МЕДИКО-БИОЛОГИЧЕСКИЙ СОЮЗ, ООО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Новосибирская область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Материалов, применяемых в медицинских целях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320 530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2" marR="7932" marT="7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1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1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20D4B9B-ECAE-2EEA-DE0B-5ABB86ABA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87260"/>
              </p:ext>
            </p:extLst>
          </p:nvPr>
        </p:nvGraphicFramePr>
        <p:xfrm>
          <a:off x="282953" y="1195432"/>
          <a:ext cx="6132353" cy="558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68FAC71-4D93-BBD5-B5B8-E5728FFFF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107732"/>
              </p:ext>
            </p:extLst>
          </p:nvPr>
        </p:nvGraphicFramePr>
        <p:xfrm>
          <a:off x="6117106" y="1090569"/>
          <a:ext cx="5961689" cy="568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CA93FF-CF53-7B6C-4013-7E6206E20FE0}"/>
              </a:ext>
            </a:extLst>
          </p:cNvPr>
          <p:cNvSpPr txBox="1"/>
          <p:nvPr/>
        </p:nvSpPr>
        <p:spPr>
          <a:xfrm>
            <a:off x="780176" y="184558"/>
            <a:ext cx="109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Крупнейшие компании СФО, результаты 2016 – 2021 гг.</a:t>
            </a:r>
          </a:p>
        </p:txBody>
      </p:sp>
    </p:spTree>
    <p:extLst>
      <p:ext uri="{BB962C8B-B14F-4D97-AF65-F5344CB8AC3E}">
        <p14:creationId xmlns:p14="http://schemas.microsoft.com/office/powerpoint/2010/main" val="19239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DC7B15-B88B-FBAE-DE96-1D4ACC0A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85127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СФО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285719-D8DB-9886-CB7E-F09CE03AD8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2929" y="973123"/>
            <a:ext cx="10515600" cy="564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Статистические данные ограниченно отражают деятельность, связанную с биотехнологиями</a:t>
            </a:r>
          </a:p>
          <a:p>
            <a:r>
              <a:rPr lang="ru-RU" sz="2400" dirty="0"/>
              <a:t>Среди 400 компаний деятельность осуществляют около трети: 152 компании</a:t>
            </a:r>
          </a:p>
          <a:p>
            <a:r>
              <a:rPr lang="ru-RU" sz="2400" dirty="0"/>
              <a:t>Подавляющая часть  - микропредприятия (выручка до 120 млн. </a:t>
            </a:r>
            <a:r>
              <a:rPr lang="ru-RU" sz="2400" dirty="0" err="1"/>
              <a:t>руб</a:t>
            </a:r>
            <a:r>
              <a:rPr lang="ru-RU" sz="2400" dirty="0"/>
              <a:t>)</a:t>
            </a:r>
          </a:p>
          <a:p>
            <a:r>
              <a:rPr lang="ru-RU" sz="2400" dirty="0"/>
              <a:t> По величине выручки: 7 крупных компаний, 7 средних</a:t>
            </a:r>
            <a:r>
              <a:rPr lang="ru-RU" sz="2400" u="none" strike="noStrike" dirty="0">
                <a:effectLst/>
              </a:rPr>
              <a:t> (до 2 млрд руб.)</a:t>
            </a:r>
            <a:r>
              <a:rPr lang="ru-RU" sz="2400" dirty="0"/>
              <a:t>, 11 – малых (до </a:t>
            </a:r>
            <a:r>
              <a:rPr lang="ru-RU" sz="2400" u="none" strike="noStrike" dirty="0">
                <a:effectLst/>
              </a:rPr>
              <a:t>800 млн руб.)</a:t>
            </a:r>
            <a:r>
              <a:rPr lang="ru-RU" sz="2400" dirty="0"/>
              <a:t>, 127 (82%) – микропредприятия</a:t>
            </a:r>
          </a:p>
          <a:p>
            <a:r>
              <a:rPr lang="ru-RU" sz="2400" dirty="0"/>
              <a:t>Основное направление – фармацевтика, представлено наибольшим числом компаний и наибольшим объемом выручки</a:t>
            </a:r>
          </a:p>
          <a:p>
            <a:r>
              <a:rPr lang="ru-RU" sz="2400" dirty="0"/>
              <a:t>Среди регионов наибольшее число компаний зарегистрировано в Новосибирской области, Алтайском крае, Томской области</a:t>
            </a:r>
          </a:p>
          <a:p>
            <a:r>
              <a:rPr lang="ru-RU" sz="2400" dirty="0"/>
              <a:t>Крупнейшая компания по выручке – </a:t>
            </a:r>
            <a:r>
              <a:rPr lang="ru-RU" sz="2400" dirty="0" err="1"/>
              <a:t>Фармасинтез</a:t>
            </a:r>
            <a:r>
              <a:rPr lang="ru-RU" sz="2400" dirty="0"/>
              <a:t> (Иркутская область), по численности занятых - </a:t>
            </a:r>
            <a:r>
              <a:rPr lang="ru-RU" sz="2400" u="none" strike="noStrike" dirty="0">
                <a:effectLst/>
              </a:rPr>
              <a:t>ПФК Обновление (Новосибирская область)</a:t>
            </a:r>
          </a:p>
          <a:p>
            <a:r>
              <a:rPr lang="ru-RU" sz="2400" dirty="0"/>
              <a:t>Рынок в целом демонстрирует рост, но финансовые результаты отдельных компаний неустойчивы</a:t>
            </a:r>
          </a:p>
        </p:txBody>
      </p:sp>
    </p:spTree>
    <p:extLst>
      <p:ext uri="{BB962C8B-B14F-4D97-AF65-F5344CB8AC3E}">
        <p14:creationId xmlns:p14="http://schemas.microsoft.com/office/powerpoint/2010/main" val="209227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C6E6-824B-631B-53F7-AA4B4BC1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1"/>
            <a:ext cx="10515600" cy="77577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Участники рынка: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C6482-CF47-E481-0F1F-66E12626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769429"/>
            <a:ext cx="10915651" cy="5602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Материальная база</a:t>
            </a:r>
          </a:p>
          <a:p>
            <a:r>
              <a:rPr lang="ru-RU" sz="2400" dirty="0"/>
              <a:t>Оборудование и приборы  - 95% импортные (</a:t>
            </a:r>
            <a:r>
              <a:rPr lang="ru-RU" sz="2400" dirty="0" err="1"/>
              <a:t>биотех</a:t>
            </a:r>
            <a:r>
              <a:rPr lang="ru-RU" sz="2400" dirty="0"/>
              <a:t> и </a:t>
            </a:r>
            <a:r>
              <a:rPr lang="ru-RU" sz="2400" dirty="0" err="1"/>
              <a:t>биомед</a:t>
            </a:r>
            <a:r>
              <a:rPr lang="ru-RU" sz="2400" dirty="0"/>
              <a:t>), два основных типа приборов: </a:t>
            </a:r>
            <a:r>
              <a:rPr lang="ru-RU" sz="2400" dirty="0" err="1"/>
              <a:t>секвенаторы</a:t>
            </a:r>
            <a:r>
              <a:rPr lang="ru-RU" sz="2400" dirty="0"/>
              <a:t> (не делают в РФ) и синтезаторы (простые делают)</a:t>
            </a:r>
          </a:p>
          <a:p>
            <a:r>
              <a:rPr lang="ru-RU" sz="2400" dirty="0"/>
              <a:t>Культурные среды, сыворотки, ферменты</a:t>
            </a:r>
          </a:p>
          <a:p>
            <a:r>
              <a:rPr lang="ru-RU" sz="2400" dirty="0"/>
              <a:t>Расходные наборы</a:t>
            </a:r>
          </a:p>
          <a:p>
            <a:r>
              <a:rPr lang="ru-RU" sz="2400" dirty="0"/>
              <a:t>Одноразовые пластики – почти все импортные (45-90 дней)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Человеческий капитал        </a:t>
            </a:r>
            <a:r>
              <a:rPr lang="ru-RU" sz="2400" dirty="0"/>
              <a:t>отток молодежи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Вертикальные связи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Недостаток информации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Давление          </a:t>
            </a:r>
            <a:r>
              <a:rPr lang="ru-RU" sz="2400" dirty="0"/>
              <a:t>«</a:t>
            </a:r>
            <a:r>
              <a:rPr lang="ru-RU" sz="2400" i="1" dirty="0"/>
              <a:t>Проблему </a:t>
            </a:r>
            <a:r>
              <a:rPr lang="en-US" sz="2400" i="1" dirty="0"/>
              <a:t>COVID-19</a:t>
            </a:r>
            <a:r>
              <a:rPr lang="ru-RU" sz="2400" i="1" dirty="0"/>
              <a:t> решили академические ученые, а не Роспотребнадзор», </a:t>
            </a:r>
          </a:p>
          <a:p>
            <a:pPr marL="0" indent="0">
              <a:buNone/>
            </a:pPr>
            <a:r>
              <a:rPr lang="ru-RU" sz="2400" dirty="0"/>
              <a:t>Сокращение горизонта прогнозирования и планирования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986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FBA32-089B-1313-22BD-BA84B462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Участники рынка: проблемы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EAB4B-8B20-ED9E-5D47-E0D0FB58B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04900"/>
            <a:ext cx="10591800" cy="5072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Система управления</a:t>
            </a:r>
          </a:p>
          <a:p>
            <a:r>
              <a:rPr lang="ru-RU" sz="2800" dirty="0"/>
              <a:t>Множество организаций и проблемы взаимодействия между ними -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«нет органа, принимающего решения о том, какие задачи решать».. </a:t>
            </a: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Отрасль распылена – Минсельхоз, Минпром,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Минобр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ru-RU" sz="2800" dirty="0"/>
              <a:t>Неустойчивость приоритетов</a:t>
            </a:r>
          </a:p>
          <a:p>
            <a:r>
              <a:rPr lang="ru-RU" sz="2800" dirty="0"/>
              <a:t>Несистемность решений - 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«оборудование для секвенирования закуплено, а ПО и расходные материалы – нет»</a:t>
            </a:r>
          </a:p>
          <a:p>
            <a:r>
              <a:rPr lang="ru-RU" sz="2800" dirty="0"/>
              <a:t>Отсутствие анализа и оценки результатов принимаемых решений</a:t>
            </a:r>
          </a:p>
          <a:p>
            <a:r>
              <a:rPr lang="ru-RU" sz="2800" dirty="0"/>
              <a:t>Избыточная бюрократия и регламентация – «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во время ковида все очень быстро сделали, но сейчас все вернулось» </a:t>
            </a:r>
          </a:p>
          <a:p>
            <a:r>
              <a:rPr lang="ru-RU" sz="2800" dirty="0"/>
              <a:t>Реформирование науки и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10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5F88-5A2B-BCB0-5460-D82BA63F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Биотехнологии – наука и производство будущего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8A0F4-DE90-435C-E415-DE81BB5A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Биотехнологии в мире </a:t>
            </a:r>
          </a:p>
          <a:p>
            <a:r>
              <a:rPr lang="ru-RU" dirty="0"/>
              <a:t>Биотехнологии в России</a:t>
            </a:r>
          </a:p>
          <a:p>
            <a:r>
              <a:rPr lang="ru-RU" dirty="0"/>
              <a:t>Биотехнологические компании в СФО</a:t>
            </a:r>
          </a:p>
          <a:p>
            <a:r>
              <a:rPr lang="ru-RU" dirty="0"/>
              <a:t>Участники рынка: проблемы</a:t>
            </a:r>
          </a:p>
          <a:p>
            <a:r>
              <a:rPr lang="ru-RU" dirty="0"/>
              <a:t>Участники рынка: возможности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60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AB365-FC22-D68D-C03A-E40FB3C8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4"/>
            <a:ext cx="11116112" cy="87644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Участники рынка: возможности решения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D01CD-C28E-29A9-AD19-47553F19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021" y="1233182"/>
            <a:ext cx="10623958" cy="501089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Взаимодействие и кооперация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«собирать комбинации компетенций»</a:t>
            </a:r>
          </a:p>
          <a:p>
            <a:r>
              <a:rPr lang="ru-RU" dirty="0"/>
              <a:t>Софинансирование, дофинансирование</a:t>
            </a:r>
          </a:p>
          <a:p>
            <a:r>
              <a:rPr lang="ru-RU" dirty="0"/>
              <a:t>Госзаказ </a:t>
            </a:r>
          </a:p>
          <a:p>
            <a:r>
              <a:rPr lang="ru-RU" dirty="0"/>
              <a:t>Преференции для организаций </a:t>
            </a:r>
            <a:r>
              <a:rPr lang="ru-RU" dirty="0" err="1"/>
              <a:t>биотех</a:t>
            </a:r>
            <a:r>
              <a:rPr lang="ru-RU" dirty="0"/>
              <a:t> и </a:t>
            </a:r>
            <a:r>
              <a:rPr lang="ru-RU" dirty="0" err="1"/>
              <a:t>биомед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- мобилизация</a:t>
            </a:r>
          </a:p>
          <a:p>
            <a:pPr marL="0" indent="0">
              <a:buNone/>
            </a:pPr>
            <a:r>
              <a:rPr lang="ru-RU" dirty="0"/>
              <a:t>- снижение налогов на экспортеров </a:t>
            </a:r>
          </a:p>
          <a:p>
            <a:pPr marL="0" indent="0">
              <a:buNone/>
            </a:pPr>
            <a:r>
              <a:rPr lang="ru-RU" dirty="0"/>
              <a:t>- снижение таможенного бремени</a:t>
            </a:r>
          </a:p>
          <a:p>
            <a:r>
              <a:rPr lang="ru-RU" dirty="0"/>
              <a:t>Освобождение от НДС ввозимых сырья, материалов, оборудования </a:t>
            </a:r>
          </a:p>
          <a:p>
            <a:r>
              <a:rPr lang="ru-RU" dirty="0"/>
              <a:t>Главный заказчик – бизнес, производители</a:t>
            </a:r>
          </a:p>
          <a:p>
            <a:r>
              <a:rPr lang="ru-RU" dirty="0"/>
              <a:t>Не мешать</a:t>
            </a:r>
          </a:p>
          <a:p>
            <a:r>
              <a:rPr lang="ru-RU" dirty="0"/>
              <a:t>«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Есть заводы, земля, где можно разместить производства, разработчики, образование, и потребители, + инвестиции - можно сделать полный цикл» </a:t>
            </a:r>
          </a:p>
          <a:p>
            <a:r>
              <a:rPr lang="ru-RU" dirty="0"/>
              <a:t>Проекты  (переработка отходов)</a:t>
            </a:r>
          </a:p>
        </p:txBody>
      </p:sp>
    </p:spTree>
    <p:extLst>
      <p:ext uri="{BB962C8B-B14F-4D97-AF65-F5344CB8AC3E}">
        <p14:creationId xmlns:p14="http://schemas.microsoft.com/office/powerpoint/2010/main" val="134912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833D5-4F08-811F-733C-A82F30E4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2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СФО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00AC2-84BB-79BE-0CB3-61408210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23" y="872457"/>
            <a:ext cx="10321954" cy="1954635"/>
          </a:xfrm>
        </p:spPr>
        <p:txBody>
          <a:bodyPr>
            <a:noAutofit/>
          </a:bodyPr>
          <a:lstStyle/>
          <a:p>
            <a:pPr marL="285750" indent="-285750"/>
            <a:r>
              <a:rPr lang="ru-RU" sz="1800" dirty="0"/>
              <a:t>Диверсифицированная экономика с высоким потенциалом спроса на биотехнологии</a:t>
            </a:r>
          </a:p>
          <a:p>
            <a:pPr marL="285750" indent="-285750"/>
            <a:r>
              <a:rPr lang="ru-RU" sz="1800" dirty="0"/>
              <a:t>Научные и образовательные организации, обладающих интеллектуальными правами, и компетенциями для создания и развития биотехнологий</a:t>
            </a:r>
          </a:p>
          <a:p>
            <a:pPr marL="285750" indent="-285750"/>
            <a:r>
              <a:rPr lang="ru-RU" sz="1800" dirty="0"/>
              <a:t>Биотехнологические компании </a:t>
            </a:r>
          </a:p>
          <a:p>
            <a:pPr marL="285750" indent="-285750" fontAlgn="base"/>
            <a:r>
              <a:rPr lang="ru-RU" sz="1800" dirty="0"/>
              <a:t>Производственные возможности для создания продукции на основе биотехнологий</a:t>
            </a:r>
          </a:p>
          <a:p>
            <a:pPr marL="285750" indent="-285750" fontAlgn="base"/>
            <a:r>
              <a:rPr lang="ru-RU" sz="1800" dirty="0"/>
              <a:t>Технологическая и инновационная инфраструктура: технопарки, НОЦ</a:t>
            </a:r>
          </a:p>
          <a:p>
            <a:pPr marL="285750" indent="-285750" fontAlgn="base"/>
            <a:endParaRPr lang="ru-RU" sz="1800" dirty="0"/>
          </a:p>
          <a:p>
            <a:pPr marL="285750" indent="-285750" fontAlgn="base"/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C5A5B-FEDB-3BA5-1179-75043A43319D}"/>
              </a:ext>
            </a:extLst>
          </p:cNvPr>
          <p:cNvSpPr txBox="1"/>
          <p:nvPr/>
        </p:nvSpPr>
        <p:spPr>
          <a:xfrm>
            <a:off x="935022" y="3026329"/>
            <a:ext cx="10321953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Долгосрочная устойчивая политика, обоснованность приоритетов, в том числе технологических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Инвестиции в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Целевая подготовка кадров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Поддержка горизонтальных взаимодействий между участниками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Создание единого центра принятия стратегических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Снижение регуляторного и административного бремени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Предпринимательские инициативы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Стартапы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сотрудничество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Российская промышленная политика, несмотря на общемировые тренды, сохраняет вертикальность и иерархичность, ориентацию на крупные компании. Актуально развитие горизонтальных связей между вертикальными стратегиями на уровне секторов, основных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</a:rPr>
              <a:t>акторов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 и стейкхолдеров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6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921A0-F9B3-77EF-9378-F5D0A86D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B1B6BB-F952-BB15-095B-2D2E54D2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800" kern="0" dirty="0">
                <a:latin typeface="Arial"/>
              </a:rPr>
              <a:t>Наталия Александровна Кравченко</a:t>
            </a:r>
          </a:p>
          <a:p>
            <a:pPr marL="0" indent="0">
              <a:buNone/>
            </a:pPr>
            <a:r>
              <a:rPr lang="ru-RU" altLang="ru-RU" sz="2800" kern="0" dirty="0" err="1">
                <a:latin typeface="Arial"/>
              </a:rPr>
              <a:t>д.э.н</a:t>
            </a:r>
            <a:r>
              <a:rPr lang="ru-RU" altLang="ru-RU" sz="2800" kern="0" dirty="0">
                <a:latin typeface="Arial"/>
              </a:rPr>
              <a:t>, проф., зав. </a:t>
            </a:r>
            <a:r>
              <a:rPr lang="ru-RU" altLang="ru-RU" sz="2800" dirty="0"/>
              <a:t>отделом управления промышленными предприятиями ИЭОПП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84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71BE-3EFB-F3E7-EE11-3B68645D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7"/>
            <a:ext cx="10515600" cy="66672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EB7A1-1C67-4AFA-4E24-80A59E94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755009"/>
            <a:ext cx="10515600" cy="5145117"/>
          </a:xfrm>
        </p:spPr>
        <p:txBody>
          <a:bodyPr>
            <a:no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Целевые болезни (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инфекции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) -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болезни, являющиеся целью программы иммунизации.</a:t>
            </a:r>
          </a:p>
          <a:p>
            <a:pPr algn="just"/>
            <a:r>
              <a:rPr lang="ru-RU" sz="2000" b="1" i="0" dirty="0">
                <a:solidFill>
                  <a:srgbClr val="13353F"/>
                </a:solidFill>
                <a:effectLst/>
                <a:latin typeface="hauss"/>
              </a:rPr>
              <a:t>Полимеразная цепная реакция (ПЦР)</a:t>
            </a:r>
            <a:r>
              <a:rPr lang="ru-RU" sz="2000" b="0" i="0" dirty="0">
                <a:solidFill>
                  <a:srgbClr val="13353F"/>
                </a:solidFill>
                <a:effectLst/>
                <a:latin typeface="hauss"/>
              </a:rPr>
              <a:t> —метод молекулярной биологии, способ значительного увеличения малых концентраций определённых фрагментов нуклеиновой кислоты (ДНК) в биологическом материале (</a:t>
            </a:r>
            <a:r>
              <a:rPr lang="ru-RU" sz="2000" dirty="0">
                <a:solidFill>
                  <a:srgbClr val="13353F"/>
                </a:solidFill>
                <a:latin typeface="hauss"/>
              </a:rPr>
              <a:t>пробе). Один из самых точных и чувствительных методов диагностики наследственных и инфекционных заболеваний.</a:t>
            </a:r>
          </a:p>
          <a:p>
            <a:pPr algn="just"/>
            <a:r>
              <a:rPr lang="ru-RU" sz="2000" b="1" i="0" dirty="0">
                <a:solidFill>
                  <a:srgbClr val="13353F"/>
                </a:solidFill>
                <a:effectLst/>
                <a:latin typeface="hauss"/>
              </a:rPr>
              <a:t>ДНК</a:t>
            </a:r>
            <a:r>
              <a:rPr lang="ru-RU" sz="2000" b="0" i="0" dirty="0">
                <a:solidFill>
                  <a:srgbClr val="13353F"/>
                </a:solidFill>
                <a:effectLst/>
                <a:latin typeface="hauss"/>
              </a:rPr>
              <a:t> – дезоксирибонуклеиновая кислота - биологический полимер, один из двух типов нуклеиновых кислот, обеспечивающих хранение, передачу из поколения в поколение и реализацию генетической программы развития и функционирования живых организмов. Основная роль ДНК в клетках — долговременное хранение информации о структуре РНК и белков.</a:t>
            </a:r>
          </a:p>
          <a:p>
            <a:pPr algn="just"/>
            <a:r>
              <a:rPr lang="ru-RU" sz="2000" b="1" i="0" dirty="0">
                <a:solidFill>
                  <a:srgbClr val="202124"/>
                </a:solidFill>
                <a:effectLst/>
                <a:latin typeface="Google Sans"/>
              </a:rPr>
              <a:t>Тканевая инженерия 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основана на принципах идентификации клеток с последующим куль-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Google Sans"/>
              </a:rPr>
              <a:t>тивированием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, она направлена на 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восстановление/улучшение поврежденных тканей или органов. Искусственная кожа и хрящи. </a:t>
            </a:r>
            <a:endParaRPr lang="en-US" sz="2000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algn="just"/>
            <a:r>
              <a:rPr lang="ru-RU" sz="2000" b="1" i="0" dirty="0">
                <a:solidFill>
                  <a:srgbClr val="040C28"/>
                </a:solidFill>
                <a:effectLst/>
                <a:latin typeface="Google Sans"/>
              </a:rPr>
              <a:t>Клеточный анализ 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- 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оценка и измерение числа, состояния, здоровья и жизнеспособности клеток, а также химической и клеточно-опосредованной токсичности. Клеточные анализы предоставляют информацию для фундаментальных исследований, открытия и разработки лекарств, а также для клинического применения. В клеточном анализе используются многочисленные анализы и методы.</a:t>
            </a:r>
          </a:p>
          <a:p>
            <a:pPr algn="just"/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146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3E5DD-A884-48D5-B711-89BB7F7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47872"/>
            <a:ext cx="10515600" cy="63316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Биотехнологии по цвету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7C0A7-8DB8-45F5-A655-A4E0CC33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681038"/>
            <a:ext cx="11333527" cy="549592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Голубая биотехнология</a:t>
            </a:r>
            <a:r>
              <a:rPr lang="ru-RU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использовании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морских ресурсов 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промышленного применения. Пример: производство </a:t>
            </a:r>
            <a:r>
              <a:rPr lang="ru-RU" sz="20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биомасел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фотосинтезирующими микроводорослями.</a:t>
            </a:r>
          </a:p>
          <a:p>
            <a:r>
              <a:rPr lang="ru-RU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Зеленая биотехнология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сельское хозяйство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Биопестициды, микроорганизмы для очистки и сокращения отходов, трансгенные растения для выращивания в определенных условиях в присутствии (или в отсутствие) химических веществ. Предмет дискуссий.</a:t>
            </a:r>
          </a:p>
          <a:p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Красная биотехнология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медицина и фармацевтика, 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производство вакцин и антибиотиков, регенеративная терапия, создание искусственных органов и др.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Белая биотехнология - в промышленных процессах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Например, ферменты в качестве промышленных катализаторов для производства ценных химических веществ, либо для уничтожения опасных/загрязняющих химических веществ.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Желтая биотехнология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пищевая промышленность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например, ферментация в производстве вина, сыра, пива…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Серая биотехнология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экологические приложения, поддержание биоразнообразия и удаление загрязняющих веществ.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Фиолетовая биотехнология </a:t>
            </a: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юридические, этические и философские вопросы биотехнологии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Темная биотехнология (</a:t>
            </a:r>
            <a:r>
              <a:rPr lang="en-US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Dark biotechnology)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710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CF543-F983-E570-4208-5B398A11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120" y="121845"/>
            <a:ext cx="4170028" cy="74222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Индексы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научной специализации России по публикациям в научных изданиях, индексируемых 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SCOPUS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E82DF1D-44D1-8F8D-7DEF-B52FE7A78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51085"/>
              </p:ext>
            </p:extLst>
          </p:nvPr>
        </p:nvGraphicFramePr>
        <p:xfrm>
          <a:off x="762349" y="121845"/>
          <a:ext cx="7039063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242">
                  <a:extLst>
                    <a:ext uri="{9D8B030D-6E8A-4147-A177-3AD203B41FA5}">
                      <a16:colId xmlns:a16="http://schemas.microsoft.com/office/drawing/2014/main" val="3876824581"/>
                    </a:ext>
                  </a:extLst>
                </a:gridCol>
                <a:gridCol w="1379239">
                  <a:extLst>
                    <a:ext uri="{9D8B030D-6E8A-4147-A177-3AD203B41FA5}">
                      <a16:colId xmlns:a16="http://schemas.microsoft.com/office/drawing/2014/main" val="2847591941"/>
                    </a:ext>
                  </a:extLst>
                </a:gridCol>
                <a:gridCol w="1549582">
                  <a:extLst>
                    <a:ext uri="{9D8B030D-6E8A-4147-A177-3AD203B41FA5}">
                      <a16:colId xmlns:a16="http://schemas.microsoft.com/office/drawing/2014/main" val="316303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Области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2012 – 2016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2017 – 2021 гг.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3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биологические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4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– экологические биотехнологии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0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 - промышленные биотехнологии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1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– биотехнологии в здравоохранении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464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27353A-9A9A-F013-1225-B08842976C98}"/>
              </a:ext>
            </a:extLst>
          </p:cNvPr>
          <p:cNvSpPr txBox="1"/>
          <p:nvPr/>
        </p:nvSpPr>
        <p:spPr>
          <a:xfrm>
            <a:off x="762349" y="2184325"/>
            <a:ext cx="1102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Потенциальные высокотехнологичные проекты – драйверы развития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dirty="0"/>
              <a:t>Биотехнологии: клеточные, геномные и бактериофаги*</a:t>
            </a:r>
            <a:r>
              <a:rPr lang="ru-RU" sz="2400" dirty="0"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5380A47-8148-FDCC-98B2-F5DB2DD69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26473"/>
              </p:ext>
            </p:extLst>
          </p:nvPr>
        </p:nvGraphicFramePr>
        <p:xfrm>
          <a:off x="453004" y="2953766"/>
          <a:ext cx="1145936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590">
                  <a:extLst>
                    <a:ext uri="{9D8B030D-6E8A-4147-A177-3AD203B41FA5}">
                      <a16:colId xmlns:a16="http://schemas.microsoft.com/office/drawing/2014/main" val="2488206864"/>
                    </a:ext>
                  </a:extLst>
                </a:gridCol>
                <a:gridCol w="2608578">
                  <a:extLst>
                    <a:ext uri="{9D8B030D-6E8A-4147-A177-3AD203B41FA5}">
                      <a16:colId xmlns:a16="http://schemas.microsoft.com/office/drawing/2014/main" val="2585543252"/>
                    </a:ext>
                  </a:extLst>
                </a:gridCol>
                <a:gridCol w="3397940">
                  <a:extLst>
                    <a:ext uri="{9D8B030D-6E8A-4147-A177-3AD203B41FA5}">
                      <a16:colId xmlns:a16="http://schemas.microsoft.com/office/drawing/2014/main" val="2238729110"/>
                    </a:ext>
                  </a:extLst>
                </a:gridCol>
                <a:gridCol w="2701255">
                  <a:extLst>
                    <a:ext uri="{9D8B030D-6E8A-4147-A177-3AD203B41FA5}">
                      <a16:colId xmlns:a16="http://schemas.microsoft.com/office/drawing/2014/main" val="3209079205"/>
                    </a:ext>
                  </a:extLst>
                </a:gridCol>
              </a:tblGrid>
              <a:tr h="1160837">
                <a:tc>
                  <a:txBody>
                    <a:bodyPr/>
                    <a:lstStyle/>
                    <a:p>
                      <a:r>
                        <a:rPr lang="ru-RU" sz="1800" dirty="0"/>
                        <a:t>Новые средства лечения: клеточных, геномных технологий и бактериофагов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Умное земледелие, искусственная пища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Умная фабрика или индустрия 4,0 и 5,0, системы связи 5G и 6G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Новая энергетика (</a:t>
                      </a:r>
                      <a:r>
                        <a:rPr lang="ru-RU" sz="1800" dirty="0" err="1"/>
                        <a:t>энергопереход</a:t>
                      </a:r>
                      <a:r>
                        <a:rPr lang="ru-RU" sz="1800" dirty="0"/>
                        <a:t> и климатические изменения)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10982"/>
                  </a:ext>
                </a:extLst>
              </a:tr>
              <a:tr h="1428722">
                <a:tc>
                  <a:txBody>
                    <a:bodyPr/>
                    <a:lstStyle/>
                    <a:p>
                      <a:r>
                        <a:rPr lang="ru-RU" sz="1800" dirty="0"/>
                        <a:t>Клеточные и генетические плат- формы, новые биоматериалы и органы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3D-принтинг из растительного сырья, </a:t>
                      </a:r>
                      <a:r>
                        <a:rPr lang="ru-RU" sz="1800" dirty="0" err="1"/>
                        <a:t>биоупаковка</a:t>
                      </a:r>
                      <a:r>
                        <a:rPr lang="ru-RU" sz="1800" dirty="0"/>
                        <a:t>, биопестициды, </a:t>
                      </a:r>
                      <a:r>
                        <a:rPr lang="ru-RU" sz="1800" dirty="0" err="1"/>
                        <a:t>биоудобрения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***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Биотехнологии переработки отходов и борьбы с загрязнениями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***</a:t>
                      </a:r>
                      <a:r>
                        <a:rPr lang="ru-RU" sz="1800" dirty="0"/>
                        <a:t>. </a:t>
                      </a:r>
                      <a:r>
                        <a:rPr lang="ru-RU" sz="1800" dirty="0" err="1"/>
                        <a:t>Природоподобные</a:t>
                      </a:r>
                      <a:r>
                        <a:rPr lang="ru-RU" sz="1800" dirty="0"/>
                        <a:t> технологии хранения информации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ru-RU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Зеленая энергетика и технологии фотосинтеза и биогаза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ru-RU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18805"/>
                  </a:ext>
                </a:extLst>
              </a:tr>
              <a:tr h="892951">
                <a:tc gridSpan="4">
                  <a:txBody>
                    <a:bodyPr/>
                    <a:lstStyle/>
                    <a:p>
                      <a:r>
                        <a:rPr lang="ru-RU" sz="1800" dirty="0"/>
                        <a:t> *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На уровне фундаментальных исследований (срок перехода к прикладным разработкам – 10 -15 лет). </a:t>
                      </a:r>
                    </a:p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** На стадии поисковых исследований (срок перехода к прикладным НИР и ОКР – 5-7 лет).</a:t>
                      </a:r>
                    </a:p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*** На стадии прикладных НИР и ОКР (срок перехода к производству – до 5 лет)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1048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B47260-3FA8-43D5-6A53-A11A6691E203}"/>
              </a:ext>
            </a:extLst>
          </p:cNvPr>
          <p:cNvSpPr txBox="1"/>
          <p:nvPr/>
        </p:nvSpPr>
        <p:spPr>
          <a:xfrm>
            <a:off x="8657440" y="6182686"/>
            <a:ext cx="3422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Ист. Клепач и др., Российская наука и технологии: взлет, или прогрессирующее отставание Проблемы прогнозирования, 1.2023.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5120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46FEE-6019-4174-5EB8-3A9ECA63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7"/>
            <a:ext cx="10515600" cy="77577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Проекты компаний-резидентов Сколково, по направлению «Биотехнологии», на 25.5. 2023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AFAB61C-4680-1A24-0E45-24F0814F2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96633"/>
              </p:ext>
            </p:extLst>
          </p:nvPr>
        </p:nvGraphicFramePr>
        <p:xfrm>
          <a:off x="994097" y="1031846"/>
          <a:ext cx="10515600" cy="5597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8237">
                  <a:extLst>
                    <a:ext uri="{9D8B030D-6E8A-4147-A177-3AD203B41FA5}">
                      <a16:colId xmlns:a16="http://schemas.microsoft.com/office/drawing/2014/main" val="2314386455"/>
                    </a:ext>
                  </a:extLst>
                </a:gridCol>
                <a:gridCol w="2130804">
                  <a:extLst>
                    <a:ext uri="{9D8B030D-6E8A-4147-A177-3AD203B41FA5}">
                      <a16:colId xmlns:a16="http://schemas.microsoft.com/office/drawing/2014/main" val="2217336497"/>
                    </a:ext>
                  </a:extLst>
                </a:gridCol>
                <a:gridCol w="4756559">
                  <a:extLst>
                    <a:ext uri="{9D8B030D-6E8A-4147-A177-3AD203B41FA5}">
                      <a16:colId xmlns:a16="http://schemas.microsoft.com/office/drawing/2014/main" val="938248290"/>
                    </a:ext>
                  </a:extLst>
                </a:gridCol>
              </a:tblGrid>
              <a:tr h="3209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 dirty="0">
                          <a:effectLst/>
                        </a:rPr>
                        <a:t>Направление применения</a:t>
                      </a:r>
                      <a:endParaRPr lang="ru-RU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Число проектов 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Комментарии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05482"/>
                  </a:ext>
                </a:extLst>
              </a:tr>
              <a:tr h="6567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Сельское хозяйство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38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Кормовые добавки, удобрения, средства защиты растений, и др.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86561"/>
                  </a:ext>
                </a:extLst>
              </a:tr>
              <a:tr h="6567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Медицина и фармацевтика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49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Вакцины, субстанции, тесты. Препараты 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564499"/>
                  </a:ext>
                </a:extLst>
              </a:tr>
              <a:tr h="101656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Пищевая промышленность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18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Безалкогольное пиво. Функциональные напитки и питание, спортивное питание, флаксы, масла, белок, микроводоросли … 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705878"/>
                  </a:ext>
                </a:extLst>
              </a:tr>
              <a:tr h="6567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Промышленность 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10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Биомасса, биотопливо, моющие средства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533914"/>
                  </a:ext>
                </a:extLst>
              </a:tr>
              <a:tr h="3209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Экология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10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Переработка отходов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634160"/>
                  </a:ext>
                </a:extLst>
              </a:tr>
              <a:tr h="3209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Аквакультура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4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 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840964"/>
                  </a:ext>
                </a:extLst>
              </a:tr>
              <a:tr h="3209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Биоинформатика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14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 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499370"/>
                  </a:ext>
                </a:extLst>
              </a:tr>
              <a:tr h="6567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 dirty="0">
                          <a:effectLst/>
                        </a:rPr>
                        <a:t>Другое (ветеринария, косметика, приборы и др.)</a:t>
                      </a:r>
                      <a:endParaRPr lang="ru-RU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13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 dirty="0">
                          <a:effectLst/>
                        </a:rPr>
                        <a:t> </a:t>
                      </a:r>
                      <a:endParaRPr lang="ru-RU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24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9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Biotechnology Market Share, By Application, 2022 (%)">
            <a:extLst>
              <a:ext uri="{FF2B5EF4-FFF2-40B4-BE49-F238E27FC236}">
                <a16:creationId xmlns:a16="http://schemas.microsoft.com/office/drawing/2014/main" id="{DAAF1464-9CD2-CCF9-8930-4504A0E5A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25" y="83890"/>
            <a:ext cx="6416275" cy="38112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B1A9A84-6FA7-0B82-BB57-D7DD148EA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787371"/>
              </p:ext>
            </p:extLst>
          </p:nvPr>
        </p:nvGraphicFramePr>
        <p:xfrm>
          <a:off x="303141" y="2915211"/>
          <a:ext cx="5552376" cy="357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145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D92DA-81AD-8D3C-E776-0A4596E4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6" y="390862"/>
            <a:ext cx="10582012" cy="6795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Рынок биотехнологий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2024E-D98A-98E4-DDA4-83AD37ED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780176"/>
            <a:ext cx="11215730" cy="821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Биотехнология —</a:t>
            </a:r>
            <a:r>
              <a:rPr lang="en-US" sz="2200" b="1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это междисциплинарная область, которая включает интеграцию естественных и технических наук для применения организмов, клеток, их частей и молекулярных аналогов для создания продуктов и услуг. Э</a:t>
            </a: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отрасль науки, которая разрабатывает или создает продукты с использованием биологических систем, живых существ или их элементов. </a:t>
            </a:r>
          </a:p>
          <a:p>
            <a:pPr marL="0" indent="0" algn="just">
              <a:buNone/>
            </a:pP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Биотехнология охватывает широкий спектр областей, таких как биохимия, генетика и молекулярная биология, а также имеет множество приложений. – </a:t>
            </a:r>
            <a:r>
              <a:rPr lang="en-US" sz="22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IT</a:t>
            </a:r>
            <a:endParaRPr lang="ru-RU" sz="2200" kern="0" dirty="0">
              <a:solidFill>
                <a:schemeClr val="accent1">
                  <a:lumMod val="75000"/>
                </a:schemeClr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Biotechnology Market Size 2020 to 2030">
            <a:extLst>
              <a:ext uri="{FF2B5EF4-FFF2-40B4-BE49-F238E27FC236}">
                <a16:creationId xmlns:a16="http://schemas.microsoft.com/office/drawing/2014/main" id="{570CDC22-67B1-3A62-2EFC-BAC166C81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12" y="3105170"/>
            <a:ext cx="5940425" cy="3516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2CCE21-586B-21C1-D78C-0D89568B4B4E}"/>
              </a:ext>
            </a:extLst>
          </p:cNvPr>
          <p:cNvSpPr txBox="1"/>
          <p:nvPr/>
        </p:nvSpPr>
        <p:spPr>
          <a:xfrm>
            <a:off x="495300" y="6467912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https://www.precedenceresearch.com/biotechnology-market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6CFB-1DFA-59B1-8C4F-98D020E48716}"/>
              </a:ext>
            </a:extLst>
          </p:cNvPr>
          <p:cNvSpPr txBox="1"/>
          <p:nvPr/>
        </p:nvSpPr>
        <p:spPr>
          <a:xfrm>
            <a:off x="587579" y="3546069"/>
            <a:ext cx="47813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Мировой рынок биотехнологий оценивался примерно в 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859,9 млрд $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и, как ожидается, увеличится в два раза, до 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1683,5 млрд $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2030 году, среднегодовой темп роста составит 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8,7%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73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2711D-0158-DAB3-01E8-B9CE243B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85" y="272847"/>
            <a:ext cx="10515600" cy="57444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Рынок биотехнологий в 2022 г.</a:t>
            </a:r>
          </a:p>
        </p:txBody>
      </p:sp>
      <p:pic>
        <p:nvPicPr>
          <p:cNvPr id="5" name="Рисунок 4" descr="Biotechnology Market Share, By Application, 2022 (%)">
            <a:extLst>
              <a:ext uri="{FF2B5EF4-FFF2-40B4-BE49-F238E27FC236}">
                <a16:creationId xmlns:a16="http://schemas.microsoft.com/office/drawing/2014/main" id="{33680CCA-5D0F-36ED-3D58-0EC378FB3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19" y="963270"/>
            <a:ext cx="5032749" cy="30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1F5AD3F-28BD-F597-CFB9-99B24083AD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9085" y="819954"/>
            <a:ext cx="652733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b="1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применению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- много вариантов (см. прил.)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2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Био-фармацевтика 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(вакцины, персонализированные лекарства, молекулярные маркеры, молекулярная диагностика); 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(41,46% выручки)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</a:t>
            </a:r>
            <a:r>
              <a:rPr lang="ru-RU" sz="22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ио-промышленность 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(Продукты и материалы на биологической основе , химикаты на биологической основе и продукты ферментации, биоэнергетика: биогаз и биотопливо) (24,41%)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09103-8CD9-CE30-352A-1088264DC640}"/>
              </a:ext>
            </a:extLst>
          </p:cNvPr>
          <p:cNvSpPr txBox="1"/>
          <p:nvPr/>
        </p:nvSpPr>
        <p:spPr>
          <a:xfrm>
            <a:off x="410362" y="4113163"/>
            <a:ext cx="115271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Био-сельское хозяйство</a:t>
            </a:r>
            <a:r>
              <a:rPr lang="ru-RU" sz="22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(генная инженерия, биологически чистые продукты, </a:t>
            </a:r>
            <a:r>
              <a:rPr lang="ru-RU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аквабиоресурсы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(20,7%)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Био-услуги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контрактное производство, контрактные исследования и клинические испытания), (7,5%)</a:t>
            </a:r>
            <a:r>
              <a:rPr lang="en-US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u-RU" sz="2200" kern="0" dirty="0">
              <a:solidFill>
                <a:srgbClr val="22222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Био-информатика 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решения биологические проблем с использованием вычислительных методов. П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роектирование и разработка алгоритмов для эффективного хранения и управления геномной и </a:t>
            </a:r>
            <a:r>
              <a:rPr lang="ru-RU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протогеномной</a:t>
            </a:r>
            <a:r>
              <a:rPr lang="ru-RU" sz="2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информацией), 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(5,9%)</a:t>
            </a:r>
          </a:p>
        </p:txBody>
      </p:sp>
    </p:spTree>
    <p:extLst>
      <p:ext uri="{BB962C8B-B14F-4D97-AF65-F5344CB8AC3E}">
        <p14:creationId xmlns:p14="http://schemas.microsoft.com/office/powerpoint/2010/main" val="167952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A4B-DC7F-6EE9-935E-DA30BF64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 от мирового рынка биотехнологий по направлениям, 2021–2030 гг. </a:t>
            </a:r>
            <a:r>
              <a:rPr lang="en-US" sz="36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en-US" sz="36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$)</a:t>
            </a:r>
            <a:br>
              <a:rPr lang="ru-RU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C92CF2-2AAE-9AD4-6817-144B688E6E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633" y="1735079"/>
          <a:ext cx="9290734" cy="411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875">
                  <a:extLst>
                    <a:ext uri="{9D8B030D-6E8A-4147-A177-3AD203B41FA5}">
                      <a16:colId xmlns:a16="http://schemas.microsoft.com/office/drawing/2014/main" val="2993338319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3881871260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1538039721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218763686"/>
                    </a:ext>
                  </a:extLst>
                </a:gridCol>
                <a:gridCol w="1396031">
                  <a:extLst>
                    <a:ext uri="{9D8B030D-6E8A-4147-A177-3AD203B41FA5}">
                      <a16:colId xmlns:a16="http://schemas.microsoft.com/office/drawing/2014/main" val="1052031094"/>
                    </a:ext>
                  </a:extLst>
                </a:gridCol>
              </a:tblGrid>
              <a:tr h="1201068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Направления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2021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2022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2030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Среднегодовой темп роста (%)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2104720770"/>
                  </a:ext>
                </a:extLst>
              </a:tr>
              <a:tr h="517820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 1  Био-фармацевтика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447.9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507.6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1401.8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13.5%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2983424283"/>
                  </a:ext>
                </a:extLst>
              </a:tr>
              <a:tr h="517820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   Био-промышленность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266.4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298.9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762.9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12.4%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389751458"/>
                  </a:ext>
                </a:extLst>
              </a:tr>
              <a:tr h="275622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4    Био-услуги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85.1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91.9 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173.0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8.2%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515200496"/>
                  </a:ext>
                </a:extLst>
              </a:tr>
              <a:tr h="517820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3   Био-сельское хозяйство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224.2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253.4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685.2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13.2%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2473001507"/>
                  </a:ext>
                </a:extLst>
              </a:tr>
              <a:tr h="517820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5   Био-информатика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63.9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72.6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187.8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12.6%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2356281660"/>
                  </a:ext>
                </a:extLst>
              </a:tr>
              <a:tr h="517820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Всего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1087.8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1224.3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3210.7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12.8%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29064" marB="29064" anchor="ctr"/>
                </a:tc>
                <a:extLst>
                  <a:ext uri="{0D108BD9-81ED-4DB2-BD59-A6C34878D82A}">
                    <a16:rowId xmlns:a16="http://schemas.microsoft.com/office/drawing/2014/main" val="313996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6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65A43-5ADE-847B-30FC-22A64518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74" y="314791"/>
            <a:ext cx="10515600" cy="1119727"/>
          </a:xfrm>
        </p:spPr>
        <p:txBody>
          <a:bodyPr>
            <a:noAutofit/>
          </a:bodyPr>
          <a:lstStyle/>
          <a:p>
            <a:r>
              <a:rPr lang="ru-RU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 от мирового рынка биотехнологий по технологиям, 2021–2030 гг.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$)</a:t>
            </a:r>
            <a:br>
              <a:rPr lang="ru-R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67EA72-6B38-2550-813F-7E2B42B61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21719"/>
              </p:ext>
            </p:extLst>
          </p:nvPr>
        </p:nvGraphicFramePr>
        <p:xfrm>
          <a:off x="905886" y="1176932"/>
          <a:ext cx="10788366" cy="528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574">
                  <a:extLst>
                    <a:ext uri="{9D8B030D-6E8A-4147-A177-3AD203B41FA5}">
                      <a16:colId xmlns:a16="http://schemas.microsoft.com/office/drawing/2014/main" val="3696744586"/>
                    </a:ext>
                  </a:extLst>
                </a:gridCol>
                <a:gridCol w="1264192">
                  <a:extLst>
                    <a:ext uri="{9D8B030D-6E8A-4147-A177-3AD203B41FA5}">
                      <a16:colId xmlns:a16="http://schemas.microsoft.com/office/drawing/2014/main" val="494399219"/>
                    </a:ext>
                  </a:extLst>
                </a:gridCol>
                <a:gridCol w="1285053">
                  <a:extLst>
                    <a:ext uri="{9D8B030D-6E8A-4147-A177-3AD203B41FA5}">
                      <a16:colId xmlns:a16="http://schemas.microsoft.com/office/drawing/2014/main" val="562855535"/>
                    </a:ext>
                  </a:extLst>
                </a:gridCol>
                <a:gridCol w="1358755">
                  <a:extLst>
                    <a:ext uri="{9D8B030D-6E8A-4147-A177-3AD203B41FA5}">
                      <a16:colId xmlns:a16="http://schemas.microsoft.com/office/drawing/2014/main" val="4252804012"/>
                    </a:ext>
                  </a:extLst>
                </a:gridCol>
                <a:gridCol w="2384792">
                  <a:extLst>
                    <a:ext uri="{9D8B030D-6E8A-4147-A177-3AD203B41FA5}">
                      <a16:colId xmlns:a16="http://schemas.microsoft.com/office/drawing/2014/main" val="2392669663"/>
                    </a:ext>
                  </a:extLst>
                </a:gridCol>
              </a:tblGrid>
              <a:tr h="816951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Технология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2021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2022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2030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Среднегодовой темп роста (%)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04128939"/>
                  </a:ext>
                </a:extLst>
              </a:tr>
              <a:tr h="34501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5     Ферментация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91.2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103.0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277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13.2%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83782402"/>
                  </a:ext>
                </a:extLst>
              </a:tr>
              <a:tr h="881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r>
                        <a:rPr lang="ru-RU" sz="2400" kern="0" dirty="0">
                          <a:effectLst/>
                        </a:rPr>
                        <a:t> </a:t>
                      </a:r>
                      <a:r>
                        <a:rPr lang="ru-RU" sz="2400" b="1" kern="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Тканевая инженерия и регенерация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211.4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236.9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598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12.3%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90670389"/>
                  </a:ext>
                </a:extLst>
              </a:tr>
              <a:tr h="693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6   Технология </a:t>
                      </a:r>
                      <a:r>
                        <a:rPr lang="ru-RU" sz="2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ПЦР (</a:t>
                      </a:r>
                      <a:r>
                        <a:rPr lang="ru-RU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полимеразной цепной реакции 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56.2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63.1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161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12.4%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178687982"/>
                  </a:ext>
                </a:extLst>
              </a:tr>
              <a:tr h="43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4   </a:t>
                      </a:r>
                      <a:r>
                        <a:rPr lang="ru-RU" sz="2400" kern="0" dirty="0" err="1">
                          <a:effectLst/>
                        </a:rPr>
                        <a:t>Нанобиотехнология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106.9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120.6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323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13.1%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55770378"/>
                  </a:ext>
                </a:extLst>
              </a:tr>
              <a:tr h="43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7   Хроматография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38.0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43.3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123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 14.0%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133369257"/>
                  </a:ext>
                </a:extLst>
              </a:tr>
              <a:tr h="43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8   Спектроскопия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27.5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30.4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67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10.7%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69924318"/>
                  </a:ext>
                </a:extLst>
              </a:tr>
              <a:tr h="43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3   </a:t>
                      </a:r>
                      <a:r>
                        <a:rPr lang="ru-RU" sz="2400" kern="0" dirty="0">
                          <a:solidFill>
                            <a:srgbClr val="FFC000"/>
                          </a:solidFill>
                          <a:effectLst/>
                        </a:rPr>
                        <a:t>Клеточный анализ</a:t>
                      </a:r>
                      <a:endParaRPr lang="ru-RU" sz="24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138.6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157.4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441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</a:rPr>
                        <a:t>13.7%</a:t>
                      </a:r>
                      <a:endParaRPr lang="ru-RU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23531513"/>
                  </a:ext>
                </a:extLst>
              </a:tr>
              <a:tr h="43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</a:rPr>
                        <a:t>2  </a:t>
                      </a:r>
                      <a:r>
                        <a:rPr lang="ru-RU" sz="2400" kern="0" dirty="0">
                          <a:solidFill>
                            <a:srgbClr val="FFC000"/>
                          </a:solidFill>
                          <a:effectLst/>
                        </a:rPr>
                        <a:t>Секвенирование ДНК</a:t>
                      </a:r>
                      <a:endParaRPr lang="ru-RU" sz="24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181.2 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203.7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526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effectLst/>
                        </a:rPr>
                        <a:t>12.6%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762663738"/>
                  </a:ext>
                </a:extLst>
              </a:tr>
              <a:tr h="34501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kern="0">
                          <a:effectLst/>
                        </a:rPr>
                        <a:t>Другие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236.3 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265.9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693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12.7%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0675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4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D2A52-BCE0-AD3B-A6BD-FA76BA5F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96"/>
            <a:ext cx="10515600" cy="750611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регионам</a:t>
            </a:r>
            <a:endParaRPr lang="ru-RU" sz="3200" dirty="0"/>
          </a:p>
        </p:txBody>
      </p:sp>
      <p:pic>
        <p:nvPicPr>
          <p:cNvPr id="4" name="Объект 3" descr="Biotechnology Market Share, By Region, 2022 (%)">
            <a:extLst>
              <a:ext uri="{FF2B5EF4-FFF2-40B4-BE49-F238E27FC236}">
                <a16:creationId xmlns:a16="http://schemas.microsoft.com/office/drawing/2014/main" id="{D2C45933-9CE3-956B-812C-552EF3300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39" y="79596"/>
            <a:ext cx="5819961" cy="345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EAE5A-4CDB-7926-E7EE-7F6ACDE04C1D}"/>
              </a:ext>
            </a:extLst>
          </p:cNvPr>
          <p:cNvSpPr txBox="1"/>
          <p:nvPr/>
        </p:nvSpPr>
        <p:spPr>
          <a:xfrm>
            <a:off x="294149" y="720804"/>
            <a:ext cx="9722306" cy="136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kern="0" dirty="0">
                <a:solidFill>
                  <a:srgbClr val="22222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регионам</a:t>
            </a:r>
            <a:r>
              <a:rPr lang="ru-RU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Северная Америка-37,76% 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выручки</a:t>
            </a:r>
            <a:endParaRPr lang="en-US" sz="2200" kern="0" dirty="0">
              <a:solidFill>
                <a:srgbClr val="222222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Азиатско-Тихоокеанский регион - </a:t>
            </a:r>
            <a:r>
              <a:rPr lang="ru-RU" sz="2200" kern="0" dirty="0">
                <a:solidFill>
                  <a:srgbClr val="22222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23,8%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59A33-EA36-59AB-2591-F150AD98F616}"/>
              </a:ext>
            </a:extLst>
          </p:cNvPr>
          <p:cNvSpPr txBox="1"/>
          <p:nvPr/>
        </p:nvSpPr>
        <p:spPr>
          <a:xfrm>
            <a:off x="294149" y="2115635"/>
            <a:ext cx="5620089" cy="798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Лидер - Азиатско-Тихоокеанский регион 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kern="0" dirty="0">
                <a:solidFill>
                  <a:srgbClr val="22222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темпы роста 13,7%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A580FDB-8D27-DF94-03E0-40A978370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05881"/>
              </p:ext>
            </p:extLst>
          </p:nvPr>
        </p:nvGraphicFramePr>
        <p:xfrm>
          <a:off x="704674" y="3530833"/>
          <a:ext cx="11253199" cy="317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9085">
                  <a:extLst>
                    <a:ext uri="{9D8B030D-6E8A-4147-A177-3AD203B41FA5}">
                      <a16:colId xmlns:a16="http://schemas.microsoft.com/office/drawing/2014/main" val="1404041500"/>
                    </a:ext>
                  </a:extLst>
                </a:gridCol>
                <a:gridCol w="2169379">
                  <a:extLst>
                    <a:ext uri="{9D8B030D-6E8A-4147-A177-3AD203B41FA5}">
                      <a16:colId xmlns:a16="http://schemas.microsoft.com/office/drawing/2014/main" val="2614982358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3672339644"/>
                    </a:ext>
                  </a:extLst>
                </a:gridCol>
                <a:gridCol w="1829528">
                  <a:extLst>
                    <a:ext uri="{9D8B030D-6E8A-4147-A177-3AD203B41FA5}">
                      <a16:colId xmlns:a16="http://schemas.microsoft.com/office/drawing/2014/main" val="654574644"/>
                    </a:ext>
                  </a:extLst>
                </a:gridCol>
                <a:gridCol w="1454128">
                  <a:extLst>
                    <a:ext uri="{9D8B030D-6E8A-4147-A177-3AD203B41FA5}">
                      <a16:colId xmlns:a16="http://schemas.microsoft.com/office/drawing/2014/main" val="3610650428"/>
                    </a:ext>
                  </a:extLst>
                </a:gridCol>
              </a:tblGrid>
              <a:tr h="48209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 dirty="0" err="1">
                          <a:effectLst/>
                        </a:rPr>
                        <a:t>Region</a:t>
                      </a:r>
                      <a:endParaRPr lang="ru-RU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 dirty="0">
                          <a:effectLst/>
                        </a:rPr>
                        <a:t>2021</a:t>
                      </a:r>
                      <a:endParaRPr lang="ru-RU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2022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2030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CAGR (%)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08219383"/>
                  </a:ext>
                </a:extLst>
              </a:tr>
              <a:tr h="48209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North America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410.36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462.35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1,219.75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effectLst/>
                        </a:rPr>
                        <a:t>12.9%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91935713"/>
                  </a:ext>
                </a:extLst>
              </a:tr>
              <a:tr h="48209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Europe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312.44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352.26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934.32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effectLst/>
                        </a:rPr>
                        <a:t>13.0%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6403249"/>
                  </a:ext>
                </a:extLst>
              </a:tr>
              <a:tr h="48209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Asia Pacific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256.79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291.42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814.56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effectLst/>
                        </a:rPr>
                        <a:t>13.7%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382600251"/>
                  </a:ext>
                </a:extLst>
              </a:tr>
              <a:tr h="71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0">
                          <a:effectLst/>
                        </a:rPr>
                        <a:t>LAMEA - Latin America, Middle East and Africa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107.87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118.28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242.09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effectLst/>
                        </a:rPr>
                        <a:t>9.4%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46604722"/>
                  </a:ext>
                </a:extLst>
              </a:tr>
              <a:tr h="482095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en-US" sz="2200" kern="0">
                          <a:effectLst/>
                        </a:rPr>
                        <a:t>Total 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1,087.46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1,224.31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200" kern="0">
                          <a:effectLst/>
                        </a:rPr>
                        <a:t>3,210.71</a:t>
                      </a:r>
                      <a:endParaRPr lang="ru-RU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effectLst/>
                        </a:rPr>
                        <a:t>12.8%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73398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3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B5197-AA35-B1B8-CA64-D85A9882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25" y="96677"/>
            <a:ext cx="10515600" cy="1052615"/>
          </a:xfrm>
        </p:spPr>
        <p:txBody>
          <a:bodyPr>
            <a:noAutofit/>
          </a:bodyPr>
          <a:lstStyle/>
          <a:p>
            <a:r>
              <a:rPr lang="ru-RU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Драйверы роста рынка биотехнологий</a:t>
            </a:r>
            <a:br>
              <a:rPr lang="ru-RU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F740D-DEDA-6967-9C9E-C571F4FD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622984"/>
            <a:ext cx="1088471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мире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заболеваемости целевыми заболеваниями и генетическими нарушениями.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Непрерывный прогресс в технологиях полимеразной цепной реакции (ПЦР)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азработка миниатюрных портативных инструментов и внедрение робототехники.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инвестиций, рост финансирования и грантов на исследования.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Регион Северной Америки - </a:t>
            </a:r>
            <a:r>
              <a:rPr lang="ru-RU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Высокая конкуренция, глобальные компании, масштабные инициативы в </a:t>
            </a:r>
            <a:r>
              <a:rPr 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R&amp;D</a:t>
            </a:r>
            <a:r>
              <a:rPr lang="ru-RU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и образование, высокие расходы на здравоохранение.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Азиатско-Тихоокеанский регион - </a:t>
            </a:r>
            <a:r>
              <a:rPr lang="ru-RU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Улучшение инфраструктуры здравоохранения, рост услуг по клиническим испытаниям, поддерживающая правительственная политика.</a:t>
            </a:r>
            <a:endParaRPr lang="ru-RU" sz="2400" kern="0" dirty="0">
              <a:solidFill>
                <a:srgbClr val="222222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Активное сотрудничество </a:t>
            </a:r>
            <a:r>
              <a:rPr lang="ru-RU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глобальных компаний с местными компаниями способствует росту рынка биотехнологий в Азиатско-Тихоокеанском регионе.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ru-RU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241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2924F-A4D0-E1B6-D5C0-69438A87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0"/>
            <a:ext cx="10515600" cy="90161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Биотехнологии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16768-45CD-F335-737E-1FF90C55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78" y="901613"/>
            <a:ext cx="10679884" cy="57129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России на мировых рынках высокотехнологичных отраслей (передовое производство, индустрия 4.0) в целом не превышает 0.5%, за исключением ядерных технологий (16.7% мирового рынка) и вооружений (1.2%).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Наименьшая доля принадлежит биотехнологиям (0,1%).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2002–2018 гг. расширился технологический портфель в сегменте биотехнологий и наук о жизни (сократился отрыв от Германии, США, Кореи и Китая).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вовлеченность России в мировые рынки – много факторов, узкая товарная специализация, невысокая конкурентоспособность продукции.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отставание по производству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биопрепаратов промышленного назначения (органические кислоты, спирты, гликоли, биокатализаторы и промышленные ферменты, препараты, повышающие нефтеотдачу пластов, реагенты для производства целлюлознобумажной продукции и др.)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рганические кислоты и их производные (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65% - импорт)</a:t>
            </a:r>
            <a:r>
              <a:rPr lang="ru-RU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Ферменты (70% - импорт).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недавнего времени единственным крупным производителем товарных ферментных препаратов в России являлось ООО «ПО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Сиббиофарм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(ферменты для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кормо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спиртопроизводства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кожевенной и текстильной промышленности).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3047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2529</Words>
  <Application>Microsoft Office PowerPoint</Application>
  <PresentationFormat>Широкоэкранный</PresentationFormat>
  <Paragraphs>442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Google Sans</vt:lpstr>
      <vt:lpstr>hauss</vt:lpstr>
      <vt:lpstr>Helvetica</vt:lpstr>
      <vt:lpstr>HSESans-Bold</vt:lpstr>
      <vt:lpstr>HSESans-Regular</vt:lpstr>
      <vt:lpstr>Segoe UI</vt:lpstr>
      <vt:lpstr>Times New Roman</vt:lpstr>
      <vt:lpstr>Trebuchet MS</vt:lpstr>
      <vt:lpstr>Тема Office</vt:lpstr>
      <vt:lpstr>Презентация PowerPoint</vt:lpstr>
      <vt:lpstr>Биотехнологии – наука и производство будущего</vt:lpstr>
      <vt:lpstr>Рынок биотехнологий </vt:lpstr>
      <vt:lpstr>Рынок биотехнологий в 2022 г.</vt:lpstr>
      <vt:lpstr>Доход от мирового рынка биотехнологий по направлениям, 2021–2030 гг. (млрд $) </vt:lpstr>
      <vt:lpstr>Доход от мирового рынка биотехнологий по технологиям, 2021–2030 гг. (млрд $) </vt:lpstr>
      <vt:lpstr>По регионам</vt:lpstr>
      <vt:lpstr>Драйверы роста рынка биотехнологий </vt:lpstr>
      <vt:lpstr>Биотехнологии в России</vt:lpstr>
      <vt:lpstr>Импортозависимость</vt:lpstr>
      <vt:lpstr>Уход иностранных компаний (Health Care) источник: https://som.yale.edu/story/2022/over-1000-companies-have-curtailed-operations-russia-some-remain</vt:lpstr>
      <vt:lpstr>Ситуация сегодня</vt:lpstr>
      <vt:lpstr>Биотехнологические компании в СФО</vt:lpstr>
      <vt:lpstr>Презентация PowerPoint</vt:lpstr>
      <vt:lpstr>Презентация PowerPoint</vt:lpstr>
      <vt:lpstr>Презентация PowerPoint</vt:lpstr>
      <vt:lpstr>СФО </vt:lpstr>
      <vt:lpstr>Участники рынка: проблемы</vt:lpstr>
      <vt:lpstr>Участники рынка: проблемы </vt:lpstr>
      <vt:lpstr>Участники рынка: возможности решения проблем</vt:lpstr>
      <vt:lpstr>СФО</vt:lpstr>
      <vt:lpstr>Спасибо за внимание!</vt:lpstr>
      <vt:lpstr>Глоссарий</vt:lpstr>
      <vt:lpstr>Биотехнологии по цвету</vt:lpstr>
      <vt:lpstr>Индексы научной специализации России по публикациям в научных изданиях, индексируемых в SCOPUS </vt:lpstr>
      <vt:lpstr>Проекты компаний-резидентов Сколково, по направлению «Биотехнологии», на 25.5. 2023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19</cp:revision>
  <dcterms:created xsi:type="dcterms:W3CDTF">2023-05-20T16:07:50Z</dcterms:created>
  <dcterms:modified xsi:type="dcterms:W3CDTF">2023-05-25T08:36:35Z</dcterms:modified>
</cp:coreProperties>
</file>